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  <p:sldMasterId id="2147483708" r:id="rId2"/>
  </p:sldMasterIdLst>
  <p:notesMasterIdLst>
    <p:notesMasterId r:id="rId117"/>
  </p:notesMasterIdLst>
  <p:handoutMasterIdLst>
    <p:handoutMasterId r:id="rId118"/>
  </p:handoutMasterIdLst>
  <p:sldIdLst>
    <p:sldId id="436" r:id="rId3"/>
    <p:sldId id="542" r:id="rId4"/>
    <p:sldId id="445" r:id="rId5"/>
    <p:sldId id="463" r:id="rId6"/>
    <p:sldId id="497" r:id="rId7"/>
    <p:sldId id="498" r:id="rId8"/>
    <p:sldId id="499" r:id="rId9"/>
    <p:sldId id="334" r:id="rId10"/>
    <p:sldId id="341" r:id="rId11"/>
    <p:sldId id="456" r:id="rId12"/>
    <p:sldId id="343" r:id="rId13"/>
    <p:sldId id="464" r:id="rId14"/>
    <p:sldId id="446" r:id="rId15"/>
    <p:sldId id="527" r:id="rId16"/>
    <p:sldId id="379" r:id="rId17"/>
    <p:sldId id="383" r:id="rId18"/>
    <p:sldId id="507" r:id="rId19"/>
    <p:sldId id="528" r:id="rId20"/>
    <p:sldId id="384" r:id="rId21"/>
    <p:sldId id="422" r:id="rId22"/>
    <p:sldId id="385" r:id="rId23"/>
    <p:sldId id="414" r:id="rId24"/>
    <p:sldId id="415" r:id="rId25"/>
    <p:sldId id="418" r:id="rId26"/>
    <p:sldId id="561" r:id="rId27"/>
    <p:sldId id="562" r:id="rId28"/>
    <p:sldId id="419" r:id="rId29"/>
    <p:sldId id="501" r:id="rId30"/>
    <p:sldId id="534" r:id="rId31"/>
    <p:sldId id="381" r:id="rId32"/>
    <p:sldId id="491" r:id="rId33"/>
    <p:sldId id="544" r:id="rId34"/>
    <p:sldId id="543" r:id="rId35"/>
    <p:sldId id="340" r:id="rId36"/>
    <p:sldId id="469" r:id="rId37"/>
    <p:sldId id="447" r:id="rId38"/>
    <p:sldId id="444" r:id="rId39"/>
    <p:sldId id="462" r:id="rId40"/>
    <p:sldId id="371" r:id="rId41"/>
    <p:sldId id="373" r:id="rId42"/>
    <p:sldId id="492" r:id="rId43"/>
    <p:sldId id="494" r:id="rId44"/>
    <p:sldId id="532" r:id="rId45"/>
    <p:sldId id="508" r:id="rId46"/>
    <p:sldId id="509" r:id="rId47"/>
    <p:sldId id="510" r:id="rId48"/>
    <p:sldId id="511" r:id="rId49"/>
    <p:sldId id="513" r:id="rId50"/>
    <p:sldId id="514" r:id="rId51"/>
    <p:sldId id="533" r:id="rId52"/>
    <p:sldId id="536" r:id="rId53"/>
    <p:sldId id="529" r:id="rId54"/>
    <p:sldId id="520" r:id="rId55"/>
    <p:sldId id="539" r:id="rId56"/>
    <p:sldId id="521" r:id="rId57"/>
    <p:sldId id="524" r:id="rId58"/>
    <p:sldId id="540" r:id="rId59"/>
    <p:sldId id="523" r:id="rId60"/>
    <p:sldId id="537" r:id="rId61"/>
    <p:sldId id="541" r:id="rId62"/>
    <p:sldId id="525" r:id="rId63"/>
    <p:sldId id="451" r:id="rId64"/>
    <p:sldId id="465" r:id="rId65"/>
    <p:sldId id="453" r:id="rId66"/>
    <p:sldId id="470" r:id="rId67"/>
    <p:sldId id="455" r:id="rId68"/>
    <p:sldId id="473" r:id="rId69"/>
    <p:sldId id="472" r:id="rId70"/>
    <p:sldId id="522" r:id="rId71"/>
    <p:sldId id="526" r:id="rId72"/>
    <p:sldId id="471" r:id="rId73"/>
    <p:sldId id="504" r:id="rId74"/>
    <p:sldId id="457" r:id="rId75"/>
    <p:sldId id="475" r:id="rId76"/>
    <p:sldId id="476" r:id="rId77"/>
    <p:sldId id="477" r:id="rId78"/>
    <p:sldId id="478" r:id="rId79"/>
    <p:sldId id="479" r:id="rId80"/>
    <p:sldId id="480" r:id="rId81"/>
    <p:sldId id="481" r:id="rId82"/>
    <p:sldId id="482" r:id="rId83"/>
    <p:sldId id="483" r:id="rId84"/>
    <p:sldId id="484" r:id="rId85"/>
    <p:sldId id="485" r:id="rId86"/>
    <p:sldId id="486" r:id="rId87"/>
    <p:sldId id="487" r:id="rId88"/>
    <p:sldId id="488" r:id="rId89"/>
    <p:sldId id="535" r:id="rId90"/>
    <p:sldId id="489" r:id="rId91"/>
    <p:sldId id="490" r:id="rId92"/>
    <p:sldId id="407" r:id="rId93"/>
    <p:sldId id="468" r:id="rId94"/>
    <p:sldId id="467" r:id="rId95"/>
    <p:sldId id="516" r:id="rId96"/>
    <p:sldId id="517" r:id="rId97"/>
    <p:sldId id="518" r:id="rId98"/>
    <p:sldId id="519" r:id="rId99"/>
    <p:sldId id="531" r:id="rId100"/>
    <p:sldId id="545" r:id="rId101"/>
    <p:sldId id="546" r:id="rId102"/>
    <p:sldId id="547" r:id="rId103"/>
    <p:sldId id="548" r:id="rId104"/>
    <p:sldId id="549" r:id="rId105"/>
    <p:sldId id="550" r:id="rId106"/>
    <p:sldId id="551" r:id="rId107"/>
    <p:sldId id="552" r:id="rId108"/>
    <p:sldId id="553" r:id="rId109"/>
    <p:sldId id="554" r:id="rId110"/>
    <p:sldId id="555" r:id="rId111"/>
    <p:sldId id="556" r:id="rId112"/>
    <p:sldId id="557" r:id="rId113"/>
    <p:sldId id="558" r:id="rId114"/>
    <p:sldId id="559" r:id="rId115"/>
    <p:sldId id="560" r:id="rId116"/>
  </p:sldIdLst>
  <p:sldSz cx="9144000" cy="6858000" type="screen4x3"/>
  <p:notesSz cx="6799263" cy="99044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新細明體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新細明體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新細明體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新細明體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94" autoAdjust="0"/>
  </p:normalViewPr>
  <p:slideViewPr>
    <p:cSldViewPr>
      <p:cViewPr varScale="1">
        <p:scale>
          <a:sx n="107" d="100"/>
          <a:sy n="107" d="100"/>
        </p:scale>
        <p:origin x="-99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4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presProps" Target="pres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3.wmf"/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5.wmf"/><Relationship Id="rId1" Type="http://schemas.openxmlformats.org/officeDocument/2006/relationships/image" Target="../media/image26.wmf"/><Relationship Id="rId4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1.wmf"/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0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74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zh-TW" altLang="zh-TW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64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zh-TW" altLang="zh-TW"/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44813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zh-TW" altLang="zh-TW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398000"/>
            <a:ext cx="29464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fld id="{2F14F5B3-D784-440B-8523-4B254AB0CE1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7487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1383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4B7DE6-C0DE-4F93-9058-00E09BD8F0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608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1AB355-FF63-4B3C-A130-849129597D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B44A49-4219-420A-ACDF-185352B785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1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F59500-E629-449D-8982-FD156F527B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6600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3BC9D6-A8DF-4B57-A35B-26A8A1B277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760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60F19-800C-438C-BA10-26BD061874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078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EF9BB-41F4-43C9-874E-6C5FB32782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484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E3407-BF79-45F4-B6CC-F9672400ED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8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EB992A-16BF-41E7-AA11-91ADC0AE64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9367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A8A5BF-E5B9-4B39-A706-28B3AFEA8A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750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7DF585-116B-44C8-84F6-7DCA7317F7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43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C05CE-5848-4A9E-9BC6-FB38727C30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206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01047D-B291-49E8-9D5A-8E6D230953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421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453A0B-7BE9-4224-A0DE-980F87C291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0013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9C0C21-5D15-4A4E-9880-CA3A3E2AE3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030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91B4C-5564-4044-BED5-817E36B0C9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640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AD1DA6-69BB-426E-A14E-670F41E7F0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3433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30185-5523-4B7B-8E15-6BC4E236E6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8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1BE93D-5D8D-4302-A4AC-9A7B8DFD7F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420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8BB49F-3632-4DA6-B3BD-76D01F7F99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40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C8855D-D922-4D6F-B6F1-7A81D2C9F8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033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87EB3C-368C-40ED-852C-CDBEC82997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73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659F-6F15-4AE6-BDCF-EE0782590F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31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0901AB-E3AF-4024-AC92-9A8207519B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20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1292BA-BB49-4174-AA99-2B7E6F3AB6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66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55BCFD39-B641-42FC-B1DA-A2BDC36A3D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381000" y="76200"/>
            <a:ext cx="86106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chemeClr val="bg1"/>
                  </a:solidFill>
                </a:ln>
                <a:solidFill>
                  <a:srgbClr val="00B0F0"/>
                </a:solidFill>
                <a:ea typeface="新細明體" pitchFamily="18" charset="-120"/>
              </a:rPr>
              <a:t>Introduction | Convolution | Edge mask | Image filter | Laplacian |Canny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BA4EB5E-8815-47F6-AC70-FA6B4F124E0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94.w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95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96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97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97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95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95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59.jpeg"/><Relationship Id="rId4" Type="http://schemas.openxmlformats.org/officeDocument/2006/relationships/image" Target="../media/image9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99.png"/><Relationship Id="rId5" Type="http://schemas.openxmlformats.org/officeDocument/2006/relationships/image" Target="../media/image59.jpeg"/><Relationship Id="rId4" Type="http://schemas.openxmlformats.org/officeDocument/2006/relationships/image" Target="../media/image98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1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00.png"/><Relationship Id="rId4" Type="http://schemas.openxmlformats.org/officeDocument/2006/relationships/image" Target="../media/image61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urier-series.com/fourierseries2/flash_programs/Convolution/index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8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8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23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1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2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3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5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1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4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1.wmf"/><Relationship Id="rId11" Type="http://schemas.openxmlformats.org/officeDocument/2006/relationships/image" Target="../media/image53.wmf"/><Relationship Id="rId5" Type="http://schemas.openxmlformats.org/officeDocument/2006/relationships/oleObject" Target="../embeddings/oleObject36.bin"/><Relationship Id="rId10" Type="http://schemas.openxmlformats.org/officeDocument/2006/relationships/oleObject" Target="../embeddings/oleObject38.bin"/><Relationship Id="rId4" Type="http://schemas.openxmlformats.org/officeDocument/2006/relationships/image" Target="../media/image50.wmf"/><Relationship Id="rId9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59.jpeg"/><Relationship Id="rId4" Type="http://schemas.openxmlformats.org/officeDocument/2006/relationships/image" Target="../media/image60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1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63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66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68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68.wmf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55.png"/><Relationship Id="rId4" Type="http://schemas.openxmlformats.org/officeDocument/2006/relationships/image" Target="../media/image70.wmf"/><Relationship Id="rId9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70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76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oleObject" Target="../embeddings/oleObject55.bin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74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Canny_edge_detector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opencv.willowgarage.com/documentation/cpp/feature_detection.html?highlight=canny#Cann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91.w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9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TW" sz="3900" dirty="0" smtClean="0"/>
              <a:t>Chapter 3: Image processing </a:t>
            </a:r>
            <a:br>
              <a:rPr lang="en-US" altLang="zh-TW" sz="3900" dirty="0" smtClean="0"/>
            </a:br>
            <a:r>
              <a:rPr lang="en-US" altLang="zh-TW" sz="3900" dirty="0" smtClean="0"/>
              <a:t>and computer vision</a:t>
            </a:r>
            <a:br>
              <a:rPr lang="en-US" altLang="zh-TW" sz="3900" dirty="0" smtClean="0"/>
            </a:br>
            <a:r>
              <a:rPr lang="en-US" altLang="zh-TW" sz="3600" dirty="0" smtClean="0"/>
              <a:t>Edge detection and image filtering</a:t>
            </a:r>
            <a:endParaRPr lang="zh-TW" altLang="en-US" sz="3600" dirty="0" smtClean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600" smtClean="0"/>
              <a:t>by Prof. K.H. Wong, 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600" smtClean="0"/>
              <a:t>Computer Science and Engineering Dept. CUHK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600" smtClean="0"/>
              <a:t>khwong@cse.cuhk.edu.hk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BAF5D5-837D-4D32-BF06-86833AAC635F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0388"/>
            <a:ext cx="8229600" cy="1139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/>
              <a:t>Edge detection using second order gradient </a:t>
            </a:r>
            <a:r>
              <a:rPr lang="en-US" altLang="zh-TW" dirty="0" smtClean="0">
                <a:sym typeface="Symbol" pitchFamily="18" charset="2"/>
              </a:rPr>
              <a:t>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I=0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05800" cy="4530725"/>
          </a:xfrm>
        </p:spPr>
        <p:txBody>
          <a:bodyPr/>
          <a:lstStyle/>
          <a:p>
            <a:pPr eaLnBrk="1" hangingPunct="1"/>
            <a:r>
              <a:rPr lang="en-US" altLang="zh-TW" sz="2400" smtClean="0"/>
              <a:t>Edges are at </a:t>
            </a:r>
            <a:r>
              <a:rPr lang="en-US" altLang="zh-TW" sz="2400" smtClean="0">
                <a:sym typeface="Symbol" pitchFamily="18" charset="2"/>
              </a:rPr>
              <a:t></a:t>
            </a:r>
            <a:r>
              <a:rPr lang="en-US" altLang="zh-TW" sz="2400" baseline="30000" smtClean="0"/>
              <a:t>2</a:t>
            </a:r>
            <a:r>
              <a:rPr lang="en-US" altLang="zh-TW" sz="2400" smtClean="0"/>
              <a:t>I =0 </a:t>
            </a:r>
          </a:p>
          <a:p>
            <a:pPr eaLnBrk="1" hangingPunct="1"/>
            <a:r>
              <a:rPr lang="en-US" altLang="zh-TW" sz="2400" smtClean="0"/>
              <a:t>If (intensity gradient </a:t>
            </a:r>
            <a:r>
              <a:rPr lang="en-US" altLang="zh-TW" sz="2400" smtClean="0">
                <a:sym typeface="Symbol" pitchFamily="18" charset="2"/>
              </a:rPr>
              <a:t></a:t>
            </a:r>
            <a:r>
              <a:rPr lang="en-US" altLang="zh-TW" sz="2400" baseline="30000" smtClean="0"/>
              <a:t>2</a:t>
            </a:r>
            <a:r>
              <a:rPr lang="en-US" altLang="zh-TW" sz="2400" smtClean="0"/>
              <a:t>I =0)</a:t>
            </a:r>
          </a:p>
          <a:p>
            <a:pPr eaLnBrk="1" hangingPunct="1"/>
            <a:r>
              <a:rPr lang="en-US" altLang="zh-TW" sz="2400" smtClean="0"/>
              <a:t>{</a:t>
            </a:r>
          </a:p>
          <a:p>
            <a:pPr eaLnBrk="1" hangingPunct="1"/>
            <a:r>
              <a:rPr lang="en-US" altLang="zh-TW" sz="2400" smtClean="0"/>
              <a:t>       pixel(x,y) is an edge point;</a:t>
            </a:r>
          </a:p>
          <a:p>
            <a:pPr eaLnBrk="1" hangingPunct="1"/>
            <a:r>
              <a:rPr lang="en-US" altLang="zh-TW" sz="2400" smtClean="0"/>
              <a:t>}</a:t>
            </a:r>
          </a:p>
        </p:txBody>
      </p:sp>
      <p:graphicFrame>
        <p:nvGraphicFramePr>
          <p:cNvPr id="12292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5257800" y="1752600"/>
          <a:ext cx="32004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Equation" r:id="rId3" imgW="2286000" imgH="419100" progId="Equation.3">
                  <p:embed/>
                </p:oleObj>
              </mc:Choice>
              <mc:Fallback>
                <p:oleObj name="Equation" r:id="rId3" imgW="2286000" imgH="419100" progId="Equation.3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752600"/>
                        <a:ext cx="3200400" cy="5873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12294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67BBB00-2841-41BC-A2D4-8152286AD440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2295" name="Freeform 4"/>
          <p:cNvSpPr>
            <a:spLocks/>
          </p:cNvSpPr>
          <p:nvPr/>
        </p:nvSpPr>
        <p:spPr bwMode="auto">
          <a:xfrm>
            <a:off x="2438400" y="3886200"/>
            <a:ext cx="2057400" cy="546100"/>
          </a:xfrm>
          <a:custGeom>
            <a:avLst/>
            <a:gdLst>
              <a:gd name="T0" fmla="*/ 0 w 1296"/>
              <a:gd name="T1" fmla="*/ 2147483647 h 720"/>
              <a:gd name="T2" fmla="*/ 2147483647 w 1296"/>
              <a:gd name="T3" fmla="*/ 2147483647 h 720"/>
              <a:gd name="T4" fmla="*/ 2147483647 w 1296"/>
              <a:gd name="T5" fmla="*/ 2147483647 h 720"/>
              <a:gd name="T6" fmla="*/ 2147483647 w 1296"/>
              <a:gd name="T7" fmla="*/ 2147483647 h 7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6" h="720">
                <a:moveTo>
                  <a:pt x="0" y="632"/>
                </a:moveTo>
                <a:cubicBezTo>
                  <a:pt x="200" y="676"/>
                  <a:pt x="400" y="720"/>
                  <a:pt x="528" y="632"/>
                </a:cubicBezTo>
                <a:cubicBezTo>
                  <a:pt x="656" y="544"/>
                  <a:pt x="640" y="208"/>
                  <a:pt x="768" y="104"/>
                </a:cubicBezTo>
                <a:cubicBezTo>
                  <a:pt x="896" y="0"/>
                  <a:pt x="1096" y="4"/>
                  <a:pt x="1296" y="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Text Box 5"/>
          <p:cNvSpPr txBox="1">
            <a:spLocks noChangeArrowheads="1"/>
          </p:cNvSpPr>
          <p:nvPr/>
        </p:nvSpPr>
        <p:spPr bwMode="auto">
          <a:xfrm>
            <a:off x="4648200" y="3657600"/>
            <a:ext cx="42672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I(x,y)</a:t>
            </a:r>
          </a:p>
          <a:p>
            <a:pPr eaLnBrk="1" hangingPunct="1"/>
            <a:endParaRPr kumimoji="1" lang="en-US" altLang="zh-TW" sz="2400">
              <a:latin typeface="Times New Roman" pitchFamily="18" charset="0"/>
            </a:endParaRPr>
          </a:p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G[I(x,y)]=&gt; threshold is an edge</a:t>
            </a:r>
            <a:endParaRPr lang="en-US" altLang="zh-TW" sz="240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endParaRPr lang="en-US" altLang="zh-TW" sz="240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endParaRPr lang="en-US" altLang="zh-TW" sz="240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r>
              <a:rPr lang="en-US" altLang="zh-TW" sz="2400">
                <a:latin typeface="Times New Roman" pitchFamily="18" charset="0"/>
                <a:sym typeface="Symbol" pitchFamily="18" charset="2"/>
              </a:rPr>
              <a:t></a:t>
            </a:r>
            <a:r>
              <a:rPr lang="en-US" altLang="zh-TW" sz="2400" baseline="30000">
                <a:latin typeface="Times New Roman" pitchFamily="18" charset="0"/>
              </a:rPr>
              <a:t>2</a:t>
            </a:r>
            <a:r>
              <a:rPr lang="en-US" altLang="zh-TW" sz="2400">
                <a:latin typeface="Times New Roman" pitchFamily="18" charset="0"/>
              </a:rPr>
              <a:t>I(x,y)= 0 is an edge</a:t>
            </a:r>
            <a:endParaRPr kumimoji="1" lang="zh-TW" altLang="zh-TW" sz="2400">
              <a:latin typeface="Times New Roman" pitchFamily="18" charset="0"/>
            </a:endParaRPr>
          </a:p>
        </p:txBody>
      </p:sp>
      <p:sp>
        <p:nvSpPr>
          <p:cNvPr id="12297" name="Freeform 6"/>
          <p:cNvSpPr>
            <a:spLocks/>
          </p:cNvSpPr>
          <p:nvPr/>
        </p:nvSpPr>
        <p:spPr bwMode="auto">
          <a:xfrm>
            <a:off x="2590800" y="5486400"/>
            <a:ext cx="1828800" cy="800100"/>
          </a:xfrm>
          <a:custGeom>
            <a:avLst/>
            <a:gdLst>
              <a:gd name="T0" fmla="*/ 0 w 1152"/>
              <a:gd name="T1" fmla="*/ 2147483647 h 504"/>
              <a:gd name="T2" fmla="*/ 2147483647 w 1152"/>
              <a:gd name="T3" fmla="*/ 2147483647 h 504"/>
              <a:gd name="T4" fmla="*/ 2147483647 w 1152"/>
              <a:gd name="T5" fmla="*/ 2147483647 h 504"/>
              <a:gd name="T6" fmla="*/ 2147483647 w 1152"/>
              <a:gd name="T7" fmla="*/ 2147483647 h 504"/>
              <a:gd name="T8" fmla="*/ 2147483647 w 1152"/>
              <a:gd name="T9" fmla="*/ 2147483647 h 504"/>
              <a:gd name="T10" fmla="*/ 2147483647 w 1152"/>
              <a:gd name="T11" fmla="*/ 2147483647 h 5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52" h="504">
                <a:moveTo>
                  <a:pt x="0" y="272"/>
                </a:moveTo>
                <a:cubicBezTo>
                  <a:pt x="192" y="292"/>
                  <a:pt x="384" y="312"/>
                  <a:pt x="480" y="272"/>
                </a:cubicBezTo>
                <a:cubicBezTo>
                  <a:pt x="576" y="232"/>
                  <a:pt x="544" y="0"/>
                  <a:pt x="576" y="32"/>
                </a:cubicBezTo>
                <a:cubicBezTo>
                  <a:pt x="608" y="64"/>
                  <a:pt x="640" y="424"/>
                  <a:pt x="672" y="464"/>
                </a:cubicBezTo>
                <a:cubicBezTo>
                  <a:pt x="704" y="504"/>
                  <a:pt x="688" y="312"/>
                  <a:pt x="768" y="272"/>
                </a:cubicBezTo>
                <a:cubicBezTo>
                  <a:pt x="848" y="232"/>
                  <a:pt x="1000" y="228"/>
                  <a:pt x="1152" y="22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8" name="Freeform 7"/>
          <p:cNvSpPr>
            <a:spLocks/>
          </p:cNvSpPr>
          <p:nvPr/>
        </p:nvSpPr>
        <p:spPr bwMode="auto">
          <a:xfrm>
            <a:off x="2590800" y="4572000"/>
            <a:ext cx="1905000" cy="533400"/>
          </a:xfrm>
          <a:custGeom>
            <a:avLst/>
            <a:gdLst>
              <a:gd name="T0" fmla="*/ 0 w 1200"/>
              <a:gd name="T1" fmla="*/ 2147483647 h 336"/>
              <a:gd name="T2" fmla="*/ 2147483647 w 1200"/>
              <a:gd name="T3" fmla="*/ 2147483647 h 336"/>
              <a:gd name="T4" fmla="*/ 2147483647 w 1200"/>
              <a:gd name="T5" fmla="*/ 0 h 336"/>
              <a:gd name="T6" fmla="*/ 2147483647 w 1200"/>
              <a:gd name="T7" fmla="*/ 2147483647 h 336"/>
              <a:gd name="T8" fmla="*/ 2147483647 w 1200"/>
              <a:gd name="T9" fmla="*/ 2147483647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" h="336">
                <a:moveTo>
                  <a:pt x="0" y="288"/>
                </a:moveTo>
                <a:cubicBezTo>
                  <a:pt x="208" y="312"/>
                  <a:pt x="416" y="336"/>
                  <a:pt x="528" y="288"/>
                </a:cubicBezTo>
                <a:cubicBezTo>
                  <a:pt x="640" y="240"/>
                  <a:pt x="632" y="0"/>
                  <a:pt x="672" y="0"/>
                </a:cubicBezTo>
                <a:cubicBezTo>
                  <a:pt x="712" y="0"/>
                  <a:pt x="680" y="240"/>
                  <a:pt x="768" y="288"/>
                </a:cubicBezTo>
                <a:cubicBezTo>
                  <a:pt x="856" y="336"/>
                  <a:pt x="1028" y="312"/>
                  <a:pt x="1200" y="28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9" name="Line 8"/>
          <p:cNvSpPr>
            <a:spLocks noChangeShapeType="1"/>
          </p:cNvSpPr>
          <p:nvPr/>
        </p:nvSpPr>
        <p:spPr bwMode="auto">
          <a:xfrm>
            <a:off x="2476500" y="4810125"/>
            <a:ext cx="2057400" cy="0"/>
          </a:xfrm>
          <a:prstGeom prst="line">
            <a:avLst/>
          </a:prstGeom>
          <a:noFill/>
          <a:ln w="12700">
            <a:solidFill>
              <a:srgbClr val="FF505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0" name="Line 9"/>
          <p:cNvSpPr>
            <a:spLocks noChangeShapeType="1"/>
          </p:cNvSpPr>
          <p:nvPr/>
        </p:nvSpPr>
        <p:spPr bwMode="auto">
          <a:xfrm>
            <a:off x="2514600" y="5867400"/>
            <a:ext cx="2057400" cy="0"/>
          </a:xfrm>
          <a:prstGeom prst="line">
            <a:avLst/>
          </a:prstGeom>
          <a:noFill/>
          <a:ln w="12700">
            <a:solidFill>
              <a:srgbClr val="FF505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Text Box 10"/>
          <p:cNvSpPr txBox="1">
            <a:spLocks noChangeArrowheads="1"/>
          </p:cNvSpPr>
          <p:nvPr/>
        </p:nvSpPr>
        <p:spPr bwMode="auto">
          <a:xfrm>
            <a:off x="381000" y="4724400"/>
            <a:ext cx="3200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First order derivative</a:t>
            </a:r>
          </a:p>
          <a:p>
            <a:r>
              <a:rPr lang="en-US" altLang="en-US"/>
              <a:t>(gradient of I(x,y))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Second order derivative</a:t>
            </a:r>
          </a:p>
          <a:p>
            <a:r>
              <a:rPr lang="en-US" altLang="en-US"/>
              <a:t>(gradient of gradient of I(x,y))</a:t>
            </a:r>
          </a:p>
          <a:p>
            <a:endParaRPr lang="en-US" altLang="en-US"/>
          </a:p>
        </p:txBody>
      </p:sp>
      <p:sp>
        <p:nvSpPr>
          <p:cNvPr id="12302" name="Freeform 13"/>
          <p:cNvSpPr>
            <a:spLocks/>
          </p:cNvSpPr>
          <p:nvPr/>
        </p:nvSpPr>
        <p:spPr bwMode="auto">
          <a:xfrm>
            <a:off x="3581400" y="5372100"/>
            <a:ext cx="2641600" cy="495300"/>
          </a:xfrm>
          <a:custGeom>
            <a:avLst/>
            <a:gdLst>
              <a:gd name="T0" fmla="*/ 2147483647 w 1616"/>
              <a:gd name="T1" fmla="*/ 2147483647 h 264"/>
              <a:gd name="T2" fmla="*/ 2147483647 w 1616"/>
              <a:gd name="T3" fmla="*/ 2147483647 h 264"/>
              <a:gd name="T4" fmla="*/ 2147483647 w 1616"/>
              <a:gd name="T5" fmla="*/ 2147483647 h 264"/>
              <a:gd name="T6" fmla="*/ 0 w 1616"/>
              <a:gd name="T7" fmla="*/ 2147483647 h 2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16" h="264">
                <a:moveTo>
                  <a:pt x="1536" y="120"/>
                </a:moveTo>
                <a:cubicBezTo>
                  <a:pt x="1576" y="128"/>
                  <a:pt x="1616" y="136"/>
                  <a:pt x="1488" y="120"/>
                </a:cubicBezTo>
                <a:cubicBezTo>
                  <a:pt x="1360" y="104"/>
                  <a:pt x="1016" y="0"/>
                  <a:pt x="768" y="24"/>
                </a:cubicBezTo>
                <a:cubicBezTo>
                  <a:pt x="520" y="48"/>
                  <a:pt x="260" y="156"/>
                  <a:pt x="0" y="26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2303" name="Straight Arrow Connector 2"/>
          <p:cNvCxnSpPr>
            <a:cxnSpLocks noChangeShapeType="1"/>
          </p:cNvCxnSpPr>
          <p:nvPr/>
        </p:nvCxnSpPr>
        <p:spPr bwMode="auto">
          <a:xfrm flipV="1">
            <a:off x="2400300" y="3517900"/>
            <a:ext cx="0" cy="9144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4" name="Straight Arrow Connector 16"/>
          <p:cNvCxnSpPr>
            <a:cxnSpLocks noChangeShapeType="1"/>
          </p:cNvCxnSpPr>
          <p:nvPr/>
        </p:nvCxnSpPr>
        <p:spPr bwMode="auto">
          <a:xfrm>
            <a:off x="2400300" y="4432300"/>
            <a:ext cx="2133600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05" name="TextBox 5"/>
          <p:cNvSpPr txBox="1">
            <a:spLocks noChangeArrowheads="1"/>
          </p:cNvSpPr>
          <p:nvPr/>
        </p:nvSpPr>
        <p:spPr bwMode="auto">
          <a:xfrm>
            <a:off x="4487863" y="4248150"/>
            <a:ext cx="320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12306" name="TextBox 20"/>
          <p:cNvSpPr txBox="1">
            <a:spLocks noChangeArrowheads="1"/>
          </p:cNvSpPr>
          <p:nvPr/>
        </p:nvSpPr>
        <p:spPr bwMode="auto">
          <a:xfrm>
            <a:off x="2443163" y="3333750"/>
            <a:ext cx="846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I(x,y)</a:t>
            </a:r>
          </a:p>
        </p:txBody>
      </p:sp>
      <p:cxnSp>
        <p:nvCxnSpPr>
          <p:cNvPr id="12307" name="Straight Arrow Connector 21"/>
          <p:cNvCxnSpPr>
            <a:cxnSpLocks noChangeShapeType="1"/>
          </p:cNvCxnSpPr>
          <p:nvPr/>
        </p:nvCxnSpPr>
        <p:spPr bwMode="auto">
          <a:xfrm>
            <a:off x="2514600" y="5257800"/>
            <a:ext cx="2133600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08" name="TextBox 22"/>
          <p:cNvSpPr txBox="1">
            <a:spLocks noChangeArrowheads="1"/>
          </p:cNvSpPr>
          <p:nvPr/>
        </p:nvSpPr>
        <p:spPr bwMode="auto">
          <a:xfrm>
            <a:off x="4648200" y="5002213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12309" name="TextBox 23"/>
          <p:cNvSpPr txBox="1">
            <a:spLocks noChangeArrowheads="1"/>
          </p:cNvSpPr>
          <p:nvPr/>
        </p:nvSpPr>
        <p:spPr bwMode="auto">
          <a:xfrm>
            <a:off x="4741863" y="5940425"/>
            <a:ext cx="320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</a:t>
            </a:r>
          </a:p>
        </p:txBody>
      </p:sp>
      <p:cxnSp>
        <p:nvCxnSpPr>
          <p:cNvPr id="12310" name="Straight Arrow Connector 24"/>
          <p:cNvCxnSpPr>
            <a:cxnSpLocks noChangeShapeType="1"/>
          </p:cNvCxnSpPr>
          <p:nvPr/>
        </p:nvCxnSpPr>
        <p:spPr bwMode="auto">
          <a:xfrm>
            <a:off x="2590800" y="6286500"/>
            <a:ext cx="2133600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>
          <a:xfrm>
            <a:off x="457200" y="381000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Answer</a:t>
            </a:r>
            <a:r>
              <a:rPr lang="en-US" dirty="0" smtClean="0"/>
              <a:t> </a:t>
            </a:r>
            <a:r>
              <a:rPr lang="en-US" altLang="zh-CN" dirty="0" smtClean="0"/>
              <a:t>Tutorial 3.1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Z=x*h </a:t>
            </a:r>
          </a:p>
          <a:p>
            <a:r>
              <a:rPr lang="en-US" dirty="0" smtClean="0">
                <a:ea typeface="SimSun" pitchFamily="2" charset="-122"/>
                <a:cs typeface="Courier New" pitchFamily="49" charset="0"/>
              </a:rPr>
              <a:t>Find z. (Fully overlapping and half overlapping of x and h are considered, this is the formal definition of convolution): </a:t>
            </a:r>
          </a:p>
          <a:p>
            <a:r>
              <a:rPr lang="en-US" dirty="0" smtClean="0">
                <a:solidFill>
                  <a:srgbClr val="FF0000"/>
                </a:solidFill>
                <a:ea typeface="SimSun" pitchFamily="2" charset="-122"/>
                <a:cs typeface="Courier New" pitchFamily="49" charset="0"/>
              </a:rPr>
              <a:t>ANSWER: Z=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 2     4     1    -7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 2    -2     2    -2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-3     0    -4     7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-1    -2     1     2</a:t>
            </a:r>
          </a:p>
          <a:p>
            <a:r>
              <a:rPr lang="en-US" dirty="0" smtClean="0">
                <a:ea typeface="SimSun" pitchFamily="2" charset="-122"/>
                <a:cs typeface="Courier New" pitchFamily="49" charset="0"/>
              </a:rPr>
              <a:t>What is the size of Z? : </a:t>
            </a:r>
            <a:r>
              <a:rPr lang="en-US" dirty="0" smtClean="0">
                <a:solidFill>
                  <a:srgbClr val="FF0000"/>
                </a:solidFill>
                <a:ea typeface="SimSun" pitchFamily="2" charset="-122"/>
                <a:cs typeface="Courier New" pitchFamily="49" charset="0"/>
              </a:rPr>
              <a:t>answer: 4x4</a:t>
            </a:r>
          </a:p>
          <a:p>
            <a:r>
              <a:rPr lang="en-US" dirty="0" smtClean="0">
                <a:ea typeface="SimSun" pitchFamily="2" charset="-122"/>
                <a:cs typeface="Courier New" pitchFamily="49" charset="0"/>
              </a:rPr>
              <a:t>What is the value of h*x?</a:t>
            </a:r>
          </a:p>
          <a:p>
            <a:r>
              <a:rPr lang="en-US" dirty="0" smtClean="0">
                <a:solidFill>
                  <a:srgbClr val="FF0000"/>
                </a:solidFill>
                <a:ea typeface="SimSun" pitchFamily="2" charset="-122"/>
                <a:cs typeface="Courier New" pitchFamily="49" charset="0"/>
              </a:rPr>
              <a:t>Same as z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972A-62DC-4B48-893B-B61D34495678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23131" y="1484784"/>
            <a:ext cx="1944216" cy="409342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%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x</a:t>
            </a:r>
            <a:r>
              <a:rPr lang="en-US" dirty="0"/>
              <a:t>=[2 6 7; </a:t>
            </a:r>
          </a:p>
          <a:p>
            <a:r>
              <a:rPr lang="en-US" dirty="0"/>
              <a:t>     4 6 9</a:t>
            </a:r>
          </a:p>
          <a:p>
            <a:r>
              <a:rPr lang="en-US" dirty="0"/>
              <a:t>     1 3 2]</a:t>
            </a:r>
          </a:p>
          <a:p>
            <a:r>
              <a:rPr lang="en-US" dirty="0"/>
              <a:t>h=[1 -1</a:t>
            </a:r>
          </a:p>
          <a:p>
            <a:r>
              <a:rPr lang="en-US" dirty="0"/>
              <a:t>         -1 1]</a:t>
            </a:r>
          </a:p>
          <a:p>
            <a:r>
              <a:rPr lang="en-US" dirty="0"/>
              <a:t> conv2(</a:t>
            </a:r>
            <a:r>
              <a:rPr lang="en-US" dirty="0" err="1"/>
              <a:t>x,h</a:t>
            </a:r>
            <a:r>
              <a:rPr lang="en-US" dirty="0"/>
              <a:t>)</a:t>
            </a:r>
          </a:p>
          <a:p>
            <a:r>
              <a:rPr lang="en-US" dirty="0"/>
              <a:t> conv2(</a:t>
            </a:r>
            <a:r>
              <a:rPr lang="en-US" dirty="0" err="1"/>
              <a:t>h,x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Answer:</a:t>
            </a:r>
          </a:p>
          <a:p>
            <a:r>
              <a:rPr lang="en-US" dirty="0" smtClean="0"/>
              <a:t>      </a:t>
            </a:r>
            <a:r>
              <a:rPr lang="en-US" sz="2000" dirty="0" smtClean="0"/>
              <a:t>2     4     1    -7</a:t>
            </a:r>
          </a:p>
          <a:p>
            <a:r>
              <a:rPr lang="en-US" sz="2000" dirty="0" smtClean="0"/>
              <a:t>     2    -2     2    -2</a:t>
            </a:r>
          </a:p>
          <a:p>
            <a:r>
              <a:rPr lang="en-US" sz="2000" dirty="0" smtClean="0"/>
              <a:t>    -3     0    -4     7</a:t>
            </a:r>
          </a:p>
          <a:p>
            <a:r>
              <a:rPr lang="en-US" sz="2000" dirty="0" smtClean="0"/>
              <a:t>    -1    -2     1     2</a:t>
            </a:r>
            <a:endParaRPr lang="en-US" sz="20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8007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 smtClean="0"/>
              <a:t>Tutorial 3.2: Find horizontal edge image </a:t>
            </a:r>
            <a:r>
              <a:rPr lang="en-US" altLang="zh-TW" sz="3200" dirty="0" err="1" smtClean="0"/>
              <a:t>e_x</a:t>
            </a:r>
            <a:r>
              <a:rPr lang="en-US" altLang="zh-TW" sz="3200" dirty="0" smtClean="0"/>
              <a:t>=I*</a:t>
            </a:r>
            <a:r>
              <a:rPr lang="en-US" altLang="zh-TW" sz="3200" dirty="0" err="1" smtClean="0"/>
              <a:t>h_x</a:t>
            </a:r>
            <a:r>
              <a:rPr lang="en-US" altLang="zh-TW" sz="3200" dirty="0" smtClean="0"/>
              <a:t> and vertical edge image </a:t>
            </a:r>
            <a:r>
              <a:rPr lang="en-US" altLang="zh-TW" sz="3200" dirty="0" err="1" smtClean="0"/>
              <a:t>e_y</a:t>
            </a:r>
            <a:r>
              <a:rPr lang="en-US" altLang="zh-TW" sz="3200" dirty="0" smtClean="0"/>
              <a:t>=I*</a:t>
            </a:r>
            <a:r>
              <a:rPr lang="en-US" altLang="zh-TW" sz="3200" i="1" dirty="0" err="1" smtClean="0"/>
              <a:t>h_y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968" y="1844824"/>
            <a:ext cx="4402832" cy="4281339"/>
          </a:xfrm>
        </p:spPr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_x</a:t>
            </a:r>
            <a:r>
              <a:rPr lang="en-US" dirty="0" smtClean="0"/>
              <a:t>=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e_y</a:t>
            </a:r>
            <a:r>
              <a:rPr lang="en-US" dirty="0" smtClean="0"/>
              <a:t>=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972A-62DC-4B48-893B-B61D34495678}" type="slidenum">
              <a:rPr lang="en-US" smtClean="0"/>
              <a:t>101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631801"/>
              </p:ext>
            </p:extLst>
          </p:nvPr>
        </p:nvGraphicFramePr>
        <p:xfrm>
          <a:off x="1043608" y="1556792"/>
          <a:ext cx="2376264" cy="4556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6" name="公式" r:id="rId3" imgW="1231560" imgH="2361960" progId="Equation.3">
                  <p:embed/>
                </p:oleObj>
              </mc:Choice>
              <mc:Fallback>
                <p:oleObj name="公式" r:id="rId3" imgW="1231560" imgH="236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608" y="1556792"/>
                        <a:ext cx="2376264" cy="4556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50315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Answer: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Tutorial 3.2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 </a:t>
            </a:r>
            <a:r>
              <a:rPr lang="en-US" dirty="0" err="1"/>
              <a:t>e_x</a:t>
            </a:r>
            <a:r>
              <a:rPr lang="en-US" dirty="0"/>
              <a:t>=</a:t>
            </a:r>
          </a:p>
          <a:p>
            <a:endParaRPr lang="fr-FR" dirty="0" smtClean="0"/>
          </a:p>
          <a:p>
            <a:r>
              <a:rPr lang="fr-FR" dirty="0" smtClean="0"/>
              <a:t>ans =</a:t>
            </a:r>
          </a:p>
          <a:p>
            <a:endParaRPr lang="fr-FR" dirty="0" smtClean="0"/>
          </a:p>
          <a:p>
            <a:r>
              <a:rPr lang="fr-FR" dirty="0" smtClean="0"/>
              <a:t>     0     0     0     0     0     0</a:t>
            </a:r>
          </a:p>
          <a:p>
            <a:r>
              <a:rPr lang="fr-FR" dirty="0" smtClean="0"/>
              <a:t>     0     0     0     0     0     0</a:t>
            </a:r>
          </a:p>
          <a:p>
            <a:r>
              <a:rPr lang="fr-FR" dirty="0" smtClean="0"/>
              <a:t>     0     1     1     0    -1    -1</a:t>
            </a:r>
          </a:p>
          <a:p>
            <a:r>
              <a:rPr lang="fr-FR" dirty="0" smtClean="0"/>
              <a:t>     0     1     1     0    -1    -1</a:t>
            </a:r>
          </a:p>
          <a:p>
            <a:r>
              <a:rPr lang="fr-FR" dirty="0" smtClean="0"/>
              <a:t>     0     1     1     0    -1    -1</a:t>
            </a:r>
          </a:p>
          <a:p>
            <a:r>
              <a:rPr lang="fr-FR" dirty="0" smtClean="0"/>
              <a:t>     0     0     0     0     0     0</a:t>
            </a:r>
          </a:p>
          <a:p>
            <a:r>
              <a:rPr lang="en-US" dirty="0" err="1" smtClean="0"/>
              <a:t>e_y</a:t>
            </a:r>
            <a:r>
              <a:rPr lang="en-US" dirty="0" smtClean="0"/>
              <a:t>=</a:t>
            </a:r>
            <a:endParaRPr lang="en-US" dirty="0"/>
          </a:p>
          <a:p>
            <a:endParaRPr lang="fr-FR" dirty="0" smtClean="0"/>
          </a:p>
          <a:p>
            <a:r>
              <a:rPr lang="fr-FR" dirty="0" smtClean="0"/>
              <a:t>ans =</a:t>
            </a:r>
          </a:p>
          <a:p>
            <a:endParaRPr lang="fr-FR" dirty="0" smtClean="0"/>
          </a:p>
          <a:p>
            <a:r>
              <a:rPr lang="fr-FR" dirty="0" smtClean="0"/>
              <a:t>     0     0     0     0     0     0</a:t>
            </a:r>
          </a:p>
          <a:p>
            <a:r>
              <a:rPr lang="fr-FR" dirty="0" smtClean="0"/>
              <a:t>     0     0    -1    -1    -1     0</a:t>
            </a:r>
          </a:p>
          <a:p>
            <a:r>
              <a:rPr lang="fr-FR" dirty="0" smtClean="0"/>
              <a:t>     0     0    -1    -1    -1     0</a:t>
            </a:r>
          </a:p>
          <a:p>
            <a:r>
              <a:rPr lang="fr-FR" dirty="0" smtClean="0"/>
              <a:t>     0     0     0     0     0     0</a:t>
            </a:r>
          </a:p>
          <a:p>
            <a:r>
              <a:rPr lang="fr-FR" dirty="0" smtClean="0"/>
              <a:t>     0     0     1     1     1     0</a:t>
            </a:r>
          </a:p>
          <a:p>
            <a:r>
              <a:rPr lang="fr-FR" dirty="0" smtClean="0"/>
              <a:t>     0     0     1     1     1     0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972A-62DC-4B48-893B-B61D34495678}" type="slidenum">
              <a:rPr lang="en-US" smtClean="0"/>
              <a:t>102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92280" y="1628800"/>
            <a:ext cx="1746920" cy="3970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n-NO" dirty="0"/>
              <a:t>%</a:t>
            </a:r>
            <a:r>
              <a:rPr lang="nn-NO" dirty="0" smtClean="0"/>
              <a:t>Matlab</a:t>
            </a:r>
          </a:p>
          <a:p>
            <a:r>
              <a:rPr lang="nn-NO" dirty="0" smtClean="0"/>
              <a:t>I</a:t>
            </a:r>
            <a:r>
              <a:rPr lang="nn-NO" dirty="0"/>
              <a:t>=[0 0 0 0</a:t>
            </a:r>
          </a:p>
          <a:p>
            <a:r>
              <a:rPr lang="en-US" dirty="0"/>
              <a:t>   0 1 1 1 </a:t>
            </a:r>
          </a:p>
          <a:p>
            <a:r>
              <a:rPr lang="en-US" dirty="0"/>
              <a:t>   0 1 1 1</a:t>
            </a:r>
          </a:p>
          <a:p>
            <a:r>
              <a:rPr lang="en-US" dirty="0"/>
              <a:t>   0 1 1 1]</a:t>
            </a:r>
          </a:p>
          <a:p>
            <a:r>
              <a:rPr lang="en-US" dirty="0" err="1"/>
              <a:t>h_x</a:t>
            </a:r>
            <a:r>
              <a:rPr lang="en-US" dirty="0"/>
              <a:t>=[0 0 0</a:t>
            </a:r>
          </a:p>
          <a:p>
            <a:r>
              <a:rPr lang="en-US" dirty="0"/>
              <a:t>     1 0 -1</a:t>
            </a:r>
          </a:p>
          <a:p>
            <a:r>
              <a:rPr lang="en-US" dirty="0"/>
              <a:t>     0 0 0]</a:t>
            </a:r>
          </a:p>
          <a:p>
            <a:r>
              <a:rPr lang="en-US" dirty="0" err="1"/>
              <a:t>h_y</a:t>
            </a:r>
            <a:r>
              <a:rPr lang="en-US" dirty="0"/>
              <a:t>=[0 -1 0</a:t>
            </a:r>
          </a:p>
          <a:p>
            <a:r>
              <a:rPr lang="en-US" dirty="0"/>
              <a:t>     0 0 0</a:t>
            </a:r>
          </a:p>
          <a:p>
            <a:r>
              <a:rPr lang="en-US" dirty="0"/>
              <a:t>     0 1 0]</a:t>
            </a:r>
          </a:p>
          <a:p>
            <a:r>
              <a:rPr lang="en-US" dirty="0"/>
              <a:t>conv2(</a:t>
            </a:r>
            <a:r>
              <a:rPr lang="en-US" dirty="0" err="1"/>
              <a:t>I,h_x</a:t>
            </a:r>
            <a:r>
              <a:rPr lang="en-US" dirty="0"/>
              <a:t>)</a:t>
            </a:r>
          </a:p>
          <a:p>
            <a:r>
              <a:rPr lang="en-US" dirty="0"/>
              <a:t>conv2(</a:t>
            </a:r>
            <a:r>
              <a:rPr lang="en-US" dirty="0" err="1"/>
              <a:t>I,h_y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173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90066"/>
          </a:xfrm>
        </p:spPr>
        <p:txBody>
          <a:bodyPr>
            <a:noAutofit/>
          </a:bodyPr>
          <a:lstStyle/>
          <a:p>
            <a:r>
              <a:rPr lang="en-US" altLang="zh-TW" sz="2800" u="sng" dirty="0" smtClean="0"/>
              <a:t>Tutorial 3.3</a:t>
            </a:r>
            <a:r>
              <a:rPr lang="en-US" altLang="zh-TW" sz="2800" dirty="0" smtClean="0"/>
              <a:t>: Intensity gradient of an image</a:t>
            </a:r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67544" y="54868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Given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211960" y="836712"/>
            <a:ext cx="482453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GI(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r>
              <a:rPr lang="en-US" sz="1400" dirty="0" smtClean="0"/>
              <a:t>         0         0   70.7107   60.8276   78.1025   14.1421</a:t>
            </a:r>
          </a:p>
          <a:p>
            <a:r>
              <a:rPr lang="en-US" sz="1400" dirty="0" smtClean="0"/>
              <a:t>         0         0  219.2442  467.1317  423.2493  369.1775</a:t>
            </a:r>
          </a:p>
          <a:p>
            <a:r>
              <a:rPr lang="en-US" sz="1400" dirty="0" smtClean="0"/>
              <a:t>         0         0  315.7847  614.3777  445.6591  577.0615</a:t>
            </a:r>
          </a:p>
          <a:p>
            <a:r>
              <a:rPr lang="en-US" sz="1400" dirty="0" smtClean="0"/>
              <a:t>         0         0  384.0000  768.0000  384.0000  768.0000</a:t>
            </a:r>
          </a:p>
          <a:p>
            <a:r>
              <a:rPr lang="en-US" sz="1400" dirty="0" smtClean="0"/>
              <a:t>         0         0  286.2167  640.0000  461.5106  572.4334</a:t>
            </a:r>
          </a:p>
          <a:p>
            <a:r>
              <a:rPr lang="en-US" sz="1400" dirty="0" smtClean="0"/>
              <a:t>         0         0  181.0193  461.5106  404.7715  362.0387</a:t>
            </a:r>
          </a:p>
          <a:p>
            <a:endParaRPr lang="en-US" sz="1400" dirty="0"/>
          </a:p>
          <a:p>
            <a:r>
              <a:rPr lang="en-US" sz="1800" dirty="0" smtClean="0"/>
              <a:t>Find a formula to relate G(</a:t>
            </a:r>
            <a:r>
              <a:rPr lang="en-US" sz="1800" dirty="0" err="1" smtClean="0"/>
              <a:t>x,y</a:t>
            </a:r>
            <a:r>
              <a:rPr lang="en-US" sz="1800" dirty="0" smtClean="0"/>
              <a:t>) and ex and </a:t>
            </a:r>
            <a:r>
              <a:rPr lang="en-US" sz="1800" dirty="0" err="1" smtClean="0"/>
              <a:t>ey</a:t>
            </a:r>
            <a:r>
              <a:rPr lang="en-US" sz="1800" dirty="0" smtClean="0"/>
              <a:t> using the results as shown above</a:t>
            </a:r>
          </a:p>
          <a:p>
            <a:r>
              <a:rPr lang="en-US" sz="1800" dirty="0" smtClean="0"/>
              <a:t>Answer:__________________________?</a:t>
            </a:r>
          </a:p>
          <a:p>
            <a:r>
              <a:rPr lang="en-US" sz="1800" dirty="0" smtClean="0"/>
              <a:t>Write the edge image if the threshold is 500.</a:t>
            </a:r>
          </a:p>
          <a:p>
            <a:r>
              <a:rPr lang="en-US" sz="1800" dirty="0" smtClean="0"/>
              <a:t>Answer:? __</a:t>
            </a:r>
          </a:p>
          <a:p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 for CMSC5711 : Edge v7a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972A-62DC-4B48-893B-B61D34495678}" type="slidenum">
              <a:rPr lang="en-US" smtClean="0"/>
              <a:t>103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6856565"/>
              </p:ext>
            </p:extLst>
          </p:nvPr>
        </p:nvGraphicFramePr>
        <p:xfrm>
          <a:off x="755576" y="1196752"/>
          <a:ext cx="33909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0" name="公式" r:id="rId3" imgW="3390840" imgH="1650960" progId="Equation.3">
                  <p:embed/>
                </p:oleObj>
              </mc:Choice>
              <mc:Fallback>
                <p:oleObj name="公式" r:id="rId3" imgW="3390840" imgH="165096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196752"/>
                        <a:ext cx="3390900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1560" y="2924944"/>
            <a:ext cx="27302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ex=I*</a:t>
            </a:r>
            <a:r>
              <a:rPr lang="en-US" sz="1600" dirty="0" err="1" smtClean="0"/>
              <a:t>prewitt_x</a:t>
            </a:r>
            <a:r>
              <a:rPr lang="en-US" sz="1600" dirty="0" smtClean="0"/>
              <a:t>=</a:t>
            </a:r>
          </a:p>
          <a:p>
            <a:r>
              <a:rPr lang="en-US" sz="1600" dirty="0" smtClean="0"/>
              <a:t>    0     0   -50   -10    50    10</a:t>
            </a:r>
          </a:p>
          <a:p>
            <a:r>
              <a:rPr lang="en-US" sz="1600" dirty="0" smtClean="0"/>
              <a:t>     0     0  -178  -266   178   266</a:t>
            </a:r>
          </a:p>
          <a:p>
            <a:r>
              <a:rPr lang="en-US" sz="1600" dirty="0" smtClean="0"/>
              <a:t>     0     0  -306  -522   306   522</a:t>
            </a:r>
          </a:p>
          <a:p>
            <a:r>
              <a:rPr lang="en-US" sz="1600" dirty="0" smtClean="0"/>
              <a:t>     0     0  -384  -768   384   768</a:t>
            </a:r>
          </a:p>
          <a:p>
            <a:r>
              <a:rPr lang="en-US" sz="1600" dirty="0" smtClean="0"/>
              <a:t>     0     0  -256  -512   256   512</a:t>
            </a:r>
          </a:p>
          <a:p>
            <a:r>
              <a:rPr lang="en-US" sz="1600" dirty="0" smtClean="0"/>
              <a:t>     0     0  -128  -256   128   256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ey</a:t>
            </a:r>
            <a:r>
              <a:rPr lang="en-US" sz="1600" dirty="0" smtClean="0"/>
              <a:t>=I*</a:t>
            </a:r>
            <a:r>
              <a:rPr lang="en-US" sz="1600" dirty="0" err="1" smtClean="0"/>
              <a:t>prewitt_y</a:t>
            </a:r>
            <a:r>
              <a:rPr lang="es-ES" sz="1600" dirty="0" smtClean="0"/>
              <a:t> =</a:t>
            </a:r>
          </a:p>
          <a:p>
            <a:r>
              <a:rPr lang="es-ES" sz="1600" dirty="0" smtClean="0"/>
              <a:t>     0     0    50    60    60    10</a:t>
            </a:r>
          </a:p>
          <a:p>
            <a:r>
              <a:rPr lang="es-ES" sz="1600" dirty="0" smtClean="0"/>
              <a:t>     0     0   128   384   384   256</a:t>
            </a:r>
          </a:p>
          <a:p>
            <a:r>
              <a:rPr lang="es-ES" sz="1600" dirty="0" smtClean="0"/>
              <a:t>     0     0    78   324   324   246</a:t>
            </a:r>
          </a:p>
          <a:p>
            <a:r>
              <a:rPr lang="es-ES" sz="1600" dirty="0" smtClean="0"/>
              <a:t>     0     0     0     0     0     0</a:t>
            </a:r>
          </a:p>
          <a:p>
            <a:r>
              <a:rPr lang="es-ES" sz="1600" dirty="0" smtClean="0"/>
              <a:t>     0     0  -128  -384  -384  -256</a:t>
            </a:r>
          </a:p>
          <a:p>
            <a:r>
              <a:rPr lang="es-ES" sz="1600" dirty="0" smtClean="0"/>
              <a:t>     0     0  -128  -384  -384  -256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2865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90066"/>
          </a:xfrm>
        </p:spPr>
        <p:txBody>
          <a:bodyPr>
            <a:noAutofit/>
          </a:bodyPr>
          <a:lstStyle/>
          <a:p>
            <a:r>
              <a:rPr lang="en-US" altLang="zh-TW" sz="2400" u="sng" dirty="0" smtClean="0">
                <a:solidFill>
                  <a:srgbClr val="FF0000"/>
                </a:solidFill>
              </a:rPr>
              <a:t>Answer: </a:t>
            </a:r>
            <a:r>
              <a:rPr lang="en-US" altLang="zh-TW" sz="2400" u="sng" dirty="0" smtClean="0"/>
              <a:t>Tutorial 3.3</a:t>
            </a:r>
            <a:r>
              <a:rPr lang="en-US" altLang="zh-TW" sz="2400" dirty="0" smtClean="0"/>
              <a:t>: </a:t>
            </a:r>
            <a:r>
              <a:rPr lang="en-US" altLang="zh-TW" sz="2400" dirty="0"/>
              <a:t>Intensity gradient of an image</a:t>
            </a:r>
            <a:endParaRPr lang="en-US" sz="24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851920" y="836712"/>
            <a:ext cx="5184576" cy="6021288"/>
          </a:xfrm>
        </p:spPr>
        <p:txBody>
          <a:bodyPr>
            <a:normAutofit fontScale="92500" lnSpcReduction="20000"/>
          </a:bodyPr>
          <a:lstStyle/>
          <a:p>
            <a:r>
              <a:rPr lang="en-US" sz="3100" dirty="0" smtClean="0"/>
              <a:t>GI(</a:t>
            </a:r>
            <a:r>
              <a:rPr lang="en-US" sz="3100" dirty="0" err="1" smtClean="0"/>
              <a:t>x,y</a:t>
            </a:r>
            <a:r>
              <a:rPr lang="en-US" sz="3100" dirty="0" smtClean="0"/>
              <a:t>)</a:t>
            </a:r>
          </a:p>
          <a:p>
            <a:r>
              <a:rPr lang="en-US" sz="1500" dirty="0" smtClean="0"/>
              <a:t>         0         0   70.7107   60.8276   78.1025   14.1421</a:t>
            </a:r>
          </a:p>
          <a:p>
            <a:r>
              <a:rPr lang="en-US" sz="1500" dirty="0" smtClean="0"/>
              <a:t>         0         0  219.2442  467.1317  423.2493  369.1775</a:t>
            </a:r>
          </a:p>
          <a:p>
            <a:r>
              <a:rPr lang="en-US" sz="1500" dirty="0" smtClean="0"/>
              <a:t>         0         0  315.7847  614.3777  445.6591  577.0615</a:t>
            </a:r>
          </a:p>
          <a:p>
            <a:r>
              <a:rPr lang="en-US" sz="1500" dirty="0" smtClean="0"/>
              <a:t>         0         0  384.0000  768.0000  384.0000  768.0000</a:t>
            </a:r>
          </a:p>
          <a:p>
            <a:r>
              <a:rPr lang="en-US" sz="1500" dirty="0" smtClean="0"/>
              <a:t>         0         0  286.2167  640.0000  461.5106  572.4334</a:t>
            </a:r>
          </a:p>
          <a:p>
            <a:r>
              <a:rPr lang="en-US" sz="1500" dirty="0" smtClean="0"/>
              <a:t>         0         0  181.0193  461.5106  404.7715  362.0387</a:t>
            </a:r>
          </a:p>
          <a:p>
            <a:endParaRPr lang="en-US" sz="1500" dirty="0"/>
          </a:p>
          <a:p>
            <a:r>
              <a:rPr lang="en-US" sz="1500" dirty="0" smtClean="0"/>
              <a:t>Find a formula to relate G(</a:t>
            </a:r>
            <a:r>
              <a:rPr lang="en-US" sz="1500" dirty="0" err="1" smtClean="0"/>
              <a:t>x,y</a:t>
            </a:r>
            <a:r>
              <a:rPr lang="en-US" sz="1500" dirty="0" smtClean="0"/>
              <a:t>) and ex and </a:t>
            </a:r>
            <a:r>
              <a:rPr lang="en-US" sz="1500" dirty="0" err="1" smtClean="0"/>
              <a:t>ey</a:t>
            </a:r>
            <a:r>
              <a:rPr lang="en-US" sz="1500" dirty="0" smtClean="0"/>
              <a:t> </a:t>
            </a:r>
          </a:p>
          <a:p>
            <a:r>
              <a:rPr lang="en-US" sz="1500" dirty="0" smtClean="0"/>
              <a:t>using the results as shown above</a:t>
            </a:r>
          </a:p>
          <a:p>
            <a:r>
              <a:rPr lang="en-US" sz="1500" dirty="0" smtClean="0">
                <a:solidFill>
                  <a:srgbClr val="FF0000"/>
                </a:solidFill>
              </a:rPr>
              <a:t>Answer: GI(</a:t>
            </a:r>
            <a:r>
              <a:rPr lang="en-US" sz="1500" dirty="0" err="1" smtClean="0">
                <a:solidFill>
                  <a:srgbClr val="FF0000"/>
                </a:solidFill>
              </a:rPr>
              <a:t>x,y</a:t>
            </a:r>
            <a:r>
              <a:rPr lang="en-US" sz="1500" dirty="0" smtClean="0">
                <a:solidFill>
                  <a:srgbClr val="FF0000"/>
                </a:solidFill>
              </a:rPr>
              <a:t>)=</a:t>
            </a:r>
            <a:r>
              <a:rPr lang="en-US" sz="1500" dirty="0" err="1" smtClean="0">
                <a:solidFill>
                  <a:srgbClr val="FF0000"/>
                </a:solidFill>
              </a:rPr>
              <a:t>sqrt</a:t>
            </a:r>
            <a:r>
              <a:rPr lang="en-US" sz="1500" dirty="0" smtClean="0">
                <a:solidFill>
                  <a:srgbClr val="FF0000"/>
                </a:solidFill>
              </a:rPr>
              <a:t>{ ex(</a:t>
            </a:r>
            <a:r>
              <a:rPr lang="en-US" sz="1500" dirty="0" err="1" smtClean="0">
                <a:solidFill>
                  <a:srgbClr val="FF0000"/>
                </a:solidFill>
              </a:rPr>
              <a:t>x,y</a:t>
            </a:r>
            <a:r>
              <a:rPr lang="en-US" sz="1500" dirty="0" smtClean="0">
                <a:solidFill>
                  <a:srgbClr val="FF0000"/>
                </a:solidFill>
              </a:rPr>
              <a:t>)^2    +    </a:t>
            </a:r>
            <a:r>
              <a:rPr lang="en-US" sz="1500" dirty="0" err="1" smtClean="0">
                <a:solidFill>
                  <a:srgbClr val="FF0000"/>
                </a:solidFill>
              </a:rPr>
              <a:t>ey</a:t>
            </a:r>
            <a:r>
              <a:rPr lang="en-US" sz="1500" dirty="0" smtClean="0">
                <a:solidFill>
                  <a:srgbClr val="FF0000"/>
                </a:solidFill>
              </a:rPr>
              <a:t>(</a:t>
            </a:r>
            <a:r>
              <a:rPr lang="en-US" sz="1500" dirty="0" err="1" smtClean="0">
                <a:solidFill>
                  <a:srgbClr val="FF0000"/>
                </a:solidFill>
              </a:rPr>
              <a:t>x,y</a:t>
            </a:r>
            <a:r>
              <a:rPr lang="en-US" sz="1500" dirty="0" smtClean="0">
                <a:solidFill>
                  <a:srgbClr val="FF0000"/>
                </a:solidFill>
              </a:rPr>
              <a:t>)^2  }</a:t>
            </a:r>
          </a:p>
          <a:p>
            <a:r>
              <a:rPr lang="en-US" sz="1500" dirty="0" smtClean="0"/>
              <a:t>Write the edge image if the threshold is 500. Or G(</a:t>
            </a:r>
            <a:r>
              <a:rPr lang="en-US" sz="1500" dirty="0" err="1" smtClean="0"/>
              <a:t>x,y</a:t>
            </a:r>
            <a:r>
              <a:rPr lang="en-US" sz="1500" dirty="0" smtClean="0"/>
              <a:t>)=</a:t>
            </a:r>
          </a:p>
          <a:p>
            <a:r>
              <a:rPr lang="en-US" sz="1500" dirty="0" smtClean="0"/>
              <a:t>         0         0   0</a:t>
            </a:r>
            <a:r>
              <a:rPr lang="en-US" sz="1500" strike="sngStrike" dirty="0" smtClean="0"/>
              <a:t>70.7107</a:t>
            </a:r>
            <a:r>
              <a:rPr lang="en-US" sz="1500" dirty="0" smtClean="0"/>
              <a:t>   0</a:t>
            </a:r>
            <a:r>
              <a:rPr lang="en-US" sz="1500" strike="sngStrike" dirty="0" smtClean="0"/>
              <a:t>60.8276</a:t>
            </a:r>
            <a:r>
              <a:rPr lang="en-US" sz="1500" dirty="0" smtClean="0"/>
              <a:t>   0</a:t>
            </a:r>
            <a:r>
              <a:rPr lang="en-US" sz="1500" strike="sngStrike" dirty="0" smtClean="0"/>
              <a:t>78.1025</a:t>
            </a:r>
            <a:r>
              <a:rPr lang="en-US" sz="1500" dirty="0" smtClean="0"/>
              <a:t>   0</a:t>
            </a:r>
            <a:r>
              <a:rPr lang="en-US" sz="1500" strike="sngStrike" dirty="0" smtClean="0"/>
              <a:t>14.1421</a:t>
            </a:r>
          </a:p>
          <a:p>
            <a:r>
              <a:rPr lang="en-US" sz="1500" dirty="0" smtClean="0"/>
              <a:t>         0         0  0</a:t>
            </a:r>
            <a:r>
              <a:rPr lang="en-US" sz="1500" strike="sngStrike" dirty="0" smtClean="0"/>
              <a:t>219.2442</a:t>
            </a:r>
            <a:r>
              <a:rPr lang="en-US" sz="1500" dirty="0" smtClean="0"/>
              <a:t>  0</a:t>
            </a:r>
            <a:r>
              <a:rPr lang="en-US" sz="1500" strike="sngStrike" dirty="0" smtClean="0"/>
              <a:t>467.1317 </a:t>
            </a:r>
            <a:r>
              <a:rPr lang="en-US" sz="1500" dirty="0" smtClean="0"/>
              <a:t> 0</a:t>
            </a:r>
            <a:r>
              <a:rPr lang="en-US" sz="1500" strike="sngStrike" dirty="0" smtClean="0"/>
              <a:t>423.2493</a:t>
            </a:r>
            <a:r>
              <a:rPr lang="en-US" sz="1500" dirty="0" smtClean="0"/>
              <a:t>  0</a:t>
            </a:r>
            <a:r>
              <a:rPr lang="en-US" sz="1500" strike="sngStrike" dirty="0" smtClean="0"/>
              <a:t>369.1775</a:t>
            </a:r>
          </a:p>
          <a:p>
            <a:r>
              <a:rPr lang="en-US" sz="1500" dirty="0" smtClean="0"/>
              <a:t>         0         0  0</a:t>
            </a:r>
            <a:r>
              <a:rPr lang="en-US" sz="1500" strike="sngStrike" dirty="0" smtClean="0"/>
              <a:t>315.7847</a:t>
            </a:r>
            <a:r>
              <a:rPr lang="en-US" sz="1500" dirty="0" smtClean="0"/>
              <a:t>  1</a:t>
            </a:r>
            <a:r>
              <a:rPr lang="en-US" sz="1500" strike="sngStrike" dirty="0" smtClean="0"/>
              <a:t>614.3777 </a:t>
            </a:r>
            <a:r>
              <a:rPr lang="en-US" sz="1500" dirty="0" smtClean="0"/>
              <a:t> 0</a:t>
            </a:r>
            <a:r>
              <a:rPr lang="en-US" sz="1500" strike="sngStrike" dirty="0" smtClean="0"/>
              <a:t>445.6591</a:t>
            </a:r>
            <a:r>
              <a:rPr lang="en-US" sz="1500" dirty="0" smtClean="0"/>
              <a:t>  1</a:t>
            </a:r>
            <a:r>
              <a:rPr lang="en-US" sz="1500" strike="sngStrike" dirty="0" smtClean="0"/>
              <a:t>577.0615</a:t>
            </a:r>
          </a:p>
          <a:p>
            <a:r>
              <a:rPr lang="en-US" sz="1500" dirty="0" smtClean="0"/>
              <a:t>         0         0  0</a:t>
            </a:r>
            <a:r>
              <a:rPr lang="en-US" sz="1500" strike="sngStrike" dirty="0" smtClean="0"/>
              <a:t>384.0000</a:t>
            </a:r>
            <a:r>
              <a:rPr lang="en-US" sz="1500" dirty="0" smtClean="0"/>
              <a:t>  1</a:t>
            </a:r>
            <a:r>
              <a:rPr lang="en-US" sz="1500" strike="sngStrike" dirty="0" smtClean="0"/>
              <a:t>768.0000 </a:t>
            </a:r>
            <a:r>
              <a:rPr lang="en-US" sz="1500" dirty="0" smtClean="0"/>
              <a:t> 0</a:t>
            </a:r>
            <a:r>
              <a:rPr lang="en-US" sz="1500" strike="sngStrike" dirty="0" smtClean="0"/>
              <a:t>384.0000</a:t>
            </a:r>
            <a:r>
              <a:rPr lang="en-US" sz="1500" dirty="0" smtClean="0"/>
              <a:t>  1</a:t>
            </a:r>
            <a:r>
              <a:rPr lang="en-US" sz="1500" strike="sngStrike" dirty="0" smtClean="0"/>
              <a:t>768.0000</a:t>
            </a:r>
          </a:p>
          <a:p>
            <a:r>
              <a:rPr lang="en-US" sz="1500" dirty="0" smtClean="0"/>
              <a:t>         0         0  0</a:t>
            </a:r>
            <a:r>
              <a:rPr lang="en-US" sz="1500" strike="sngStrike" dirty="0" smtClean="0"/>
              <a:t>286.2167</a:t>
            </a:r>
            <a:r>
              <a:rPr lang="en-US" sz="1500" dirty="0" smtClean="0"/>
              <a:t>  1</a:t>
            </a:r>
            <a:r>
              <a:rPr lang="en-US" sz="1500" strike="sngStrike" dirty="0" smtClean="0"/>
              <a:t>640.0000 </a:t>
            </a:r>
            <a:r>
              <a:rPr lang="en-US" sz="1500" dirty="0" smtClean="0"/>
              <a:t> 0</a:t>
            </a:r>
            <a:r>
              <a:rPr lang="en-US" sz="1500" strike="sngStrike" dirty="0" smtClean="0"/>
              <a:t>461.5106</a:t>
            </a:r>
            <a:r>
              <a:rPr lang="en-US" sz="1500" dirty="0" smtClean="0"/>
              <a:t>  1</a:t>
            </a:r>
            <a:r>
              <a:rPr lang="en-US" sz="1500" strike="sngStrike" dirty="0" smtClean="0"/>
              <a:t>572.4334</a:t>
            </a:r>
          </a:p>
          <a:p>
            <a:r>
              <a:rPr lang="en-US" sz="1500" dirty="0" smtClean="0"/>
              <a:t>         0         0  0</a:t>
            </a:r>
            <a:r>
              <a:rPr lang="en-US" sz="1500" strike="sngStrike" dirty="0" smtClean="0"/>
              <a:t>181.0193</a:t>
            </a:r>
            <a:r>
              <a:rPr lang="en-US" sz="1500" dirty="0" smtClean="0"/>
              <a:t>  0</a:t>
            </a:r>
            <a:r>
              <a:rPr lang="en-US" sz="1500" strike="sngStrike" dirty="0" smtClean="0"/>
              <a:t>461.5106</a:t>
            </a:r>
            <a:r>
              <a:rPr lang="en-US" sz="1500" dirty="0" smtClean="0"/>
              <a:t>  0</a:t>
            </a:r>
            <a:r>
              <a:rPr lang="en-US" sz="1500" strike="sngStrike" dirty="0" smtClean="0"/>
              <a:t>404.7715</a:t>
            </a:r>
            <a:r>
              <a:rPr lang="en-US" sz="1500" dirty="0" smtClean="0"/>
              <a:t>  0</a:t>
            </a:r>
            <a:r>
              <a:rPr lang="en-US" sz="1500" strike="sngStrike" dirty="0" smtClean="0"/>
              <a:t>362.0387</a:t>
            </a:r>
          </a:p>
          <a:p>
            <a:r>
              <a:rPr lang="en-US" sz="1500" dirty="0" smtClean="0"/>
              <a:t>Or edge(</a:t>
            </a:r>
            <a:r>
              <a:rPr lang="en-US" sz="1500" dirty="0" err="1" smtClean="0"/>
              <a:t>x,y</a:t>
            </a:r>
            <a:r>
              <a:rPr lang="en-US" sz="1500" dirty="0" smtClean="0"/>
              <a:t>)</a:t>
            </a:r>
          </a:p>
          <a:p>
            <a:r>
              <a:rPr lang="en-US" sz="1500" dirty="0" smtClean="0"/>
              <a:t> 0 0 0 0 0 0 </a:t>
            </a:r>
          </a:p>
          <a:p>
            <a:r>
              <a:rPr lang="en-US" sz="1500" dirty="0" smtClean="0"/>
              <a:t> 0 0 0 0 0 0 </a:t>
            </a:r>
          </a:p>
          <a:p>
            <a:r>
              <a:rPr lang="en-US" sz="1500" dirty="0" smtClean="0"/>
              <a:t> 0 0 0 1 0 1 </a:t>
            </a:r>
          </a:p>
          <a:p>
            <a:r>
              <a:rPr lang="en-US" sz="1500" dirty="0" smtClean="0"/>
              <a:t> 0 0 0 1 0 1 </a:t>
            </a:r>
          </a:p>
          <a:p>
            <a:r>
              <a:rPr lang="en-US" sz="1500" dirty="0" smtClean="0"/>
              <a:t> 0 0 0 1 0 1 </a:t>
            </a:r>
          </a:p>
          <a:p>
            <a:r>
              <a:rPr lang="en-US" sz="1500" dirty="0" smtClean="0"/>
              <a:t> 0 0 0 0 0 0 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91000" y="6400800"/>
            <a:ext cx="2895600" cy="365125"/>
          </a:xfrm>
        </p:spPr>
        <p:txBody>
          <a:bodyPr/>
          <a:lstStyle/>
          <a:p>
            <a:r>
              <a:rPr lang="en-US" smtClean="0"/>
              <a:t>Tutorial for CMSC5711 : Edge v7a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972A-62DC-4B48-893B-B61D34495678}" type="slidenum">
              <a:rPr lang="en-US" smtClean="0"/>
              <a:t>104</a:t>
            </a:fld>
            <a:endParaRPr lang="en-US" dirty="0"/>
          </a:p>
        </p:txBody>
      </p:sp>
      <p:graphicFrame>
        <p:nvGraphicFramePr>
          <p:cNvPr id="10" name="Object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62482108"/>
              </p:ext>
            </p:extLst>
          </p:nvPr>
        </p:nvGraphicFramePr>
        <p:xfrm>
          <a:off x="1981200" y="712673"/>
          <a:ext cx="1803400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4" name="公式" r:id="rId3" imgW="1803240" imgH="2565360" progId="Equation.3">
                  <p:embed/>
                </p:oleObj>
              </mc:Choice>
              <mc:Fallback>
                <p:oleObj name="公式" r:id="rId3" imgW="1803240" imgH="256536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712673"/>
                        <a:ext cx="1803400" cy="256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23528" y="3140968"/>
            <a:ext cx="273023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ex=I*</a:t>
            </a:r>
            <a:r>
              <a:rPr lang="en-US" sz="1600" dirty="0" err="1" smtClean="0"/>
              <a:t>prewitt_x</a:t>
            </a:r>
            <a:r>
              <a:rPr lang="en-US" sz="1600" dirty="0" smtClean="0"/>
              <a:t>=</a:t>
            </a:r>
          </a:p>
          <a:p>
            <a:r>
              <a:rPr lang="en-US" sz="1600" dirty="0" smtClean="0"/>
              <a:t>    0     0   -50   -10    50    10</a:t>
            </a:r>
          </a:p>
          <a:p>
            <a:r>
              <a:rPr lang="en-US" sz="1600" dirty="0" smtClean="0"/>
              <a:t>     0     0  -178  -266   178   266</a:t>
            </a:r>
          </a:p>
          <a:p>
            <a:r>
              <a:rPr lang="en-US" sz="1600" dirty="0" smtClean="0"/>
              <a:t>     0     0  -306  -522   306   522</a:t>
            </a:r>
          </a:p>
          <a:p>
            <a:r>
              <a:rPr lang="en-US" sz="1600" dirty="0" smtClean="0"/>
              <a:t>     0     0  -384  -768   384   768</a:t>
            </a:r>
          </a:p>
          <a:p>
            <a:r>
              <a:rPr lang="en-US" sz="1600" dirty="0" smtClean="0"/>
              <a:t>     0     0  -256  -512   256   512</a:t>
            </a:r>
          </a:p>
          <a:p>
            <a:r>
              <a:rPr lang="en-US" sz="1600" dirty="0" smtClean="0"/>
              <a:t>     0     0  -128  -256   128   256</a:t>
            </a:r>
          </a:p>
          <a:p>
            <a:r>
              <a:rPr lang="en-US" sz="1600" dirty="0" err="1" smtClean="0"/>
              <a:t>ey</a:t>
            </a:r>
            <a:r>
              <a:rPr lang="en-US" sz="1600" dirty="0" smtClean="0"/>
              <a:t>=I*</a:t>
            </a:r>
            <a:r>
              <a:rPr lang="en-US" sz="1600" dirty="0" err="1" smtClean="0"/>
              <a:t>prewitt_y</a:t>
            </a:r>
            <a:r>
              <a:rPr lang="es-ES" sz="1600" dirty="0" smtClean="0"/>
              <a:t> =</a:t>
            </a:r>
          </a:p>
          <a:p>
            <a:r>
              <a:rPr lang="es-ES" sz="1600" dirty="0" smtClean="0"/>
              <a:t>     0     0    50    60    60    10</a:t>
            </a:r>
          </a:p>
          <a:p>
            <a:r>
              <a:rPr lang="es-ES" sz="1600" dirty="0" smtClean="0"/>
              <a:t>     0     0   128   384   384   256</a:t>
            </a:r>
          </a:p>
          <a:p>
            <a:r>
              <a:rPr lang="es-ES" sz="1600" dirty="0" smtClean="0"/>
              <a:t>     0     0    78   324   324   246</a:t>
            </a:r>
          </a:p>
          <a:p>
            <a:r>
              <a:rPr lang="es-ES" sz="1600" dirty="0" smtClean="0"/>
              <a:t>     0     0     0     0     0     0</a:t>
            </a:r>
          </a:p>
          <a:p>
            <a:r>
              <a:rPr lang="es-ES" sz="1600" dirty="0" smtClean="0"/>
              <a:t>     0     0  -128  -384  -384  -256</a:t>
            </a:r>
          </a:p>
          <a:p>
            <a:r>
              <a:rPr lang="es-ES" sz="1600" dirty="0" smtClean="0"/>
              <a:t>     0     0  -128  -384  -384  -256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5638800" y="5136240"/>
            <a:ext cx="34290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G(</a:t>
            </a:r>
            <a:r>
              <a:rPr lang="en-US" dirty="0" err="1" smtClean="0"/>
              <a:t>x,y</a:t>
            </a:r>
            <a:r>
              <a:rPr lang="en-US" dirty="0" smtClean="0"/>
              <a:t>) &gt;500,edge(</a:t>
            </a:r>
            <a:r>
              <a:rPr lang="en-US" dirty="0" err="1" smtClean="0"/>
              <a:t>x,y</a:t>
            </a:r>
            <a:r>
              <a:rPr lang="en-US" dirty="0" smtClean="0"/>
              <a:t>)=1</a:t>
            </a:r>
          </a:p>
          <a:p>
            <a:r>
              <a:rPr lang="en-US" dirty="0" smtClean="0"/>
              <a:t> else edge(</a:t>
            </a:r>
            <a:r>
              <a:rPr lang="en-US" dirty="0" err="1" smtClean="0"/>
              <a:t>x,y</a:t>
            </a:r>
            <a:r>
              <a:rPr lang="en-US" dirty="0" smtClean="0"/>
              <a:t>)=0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623" y="630150"/>
            <a:ext cx="1796560" cy="2516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n-NO" sz="1050" dirty="0" smtClean="0"/>
              <a:t>%Answer: matlab </a:t>
            </a:r>
          </a:p>
          <a:p>
            <a:r>
              <a:rPr lang="nn-NO" sz="1050" dirty="0" smtClean="0"/>
              <a:t>I</a:t>
            </a:r>
            <a:r>
              <a:rPr lang="nn-NO" sz="1050" dirty="0"/>
              <a:t>=[ 0 0 50 10</a:t>
            </a:r>
          </a:p>
          <a:p>
            <a:r>
              <a:rPr lang="en-US" sz="1050" dirty="0"/>
              <a:t>    0 0 128 256</a:t>
            </a:r>
          </a:p>
          <a:p>
            <a:r>
              <a:rPr lang="en-US" sz="1050" dirty="0"/>
              <a:t>    0 0 128 </a:t>
            </a:r>
            <a:r>
              <a:rPr lang="en-US" sz="1050" dirty="0" smtClean="0"/>
              <a:t>256</a:t>
            </a:r>
            <a:endParaRPr lang="en-US" sz="1050" dirty="0"/>
          </a:p>
          <a:p>
            <a:r>
              <a:rPr lang="en-US" sz="1050" dirty="0"/>
              <a:t>    0 0 128 256]</a:t>
            </a:r>
          </a:p>
          <a:p>
            <a:r>
              <a:rPr lang="en-US" sz="1050" dirty="0" err="1"/>
              <a:t>pr_x</a:t>
            </a:r>
            <a:r>
              <a:rPr lang="en-US" sz="1050" dirty="0"/>
              <a:t>=[-1 0 1</a:t>
            </a:r>
          </a:p>
          <a:p>
            <a:r>
              <a:rPr lang="en-US" sz="1050" dirty="0"/>
              <a:t>    -1 0 1</a:t>
            </a:r>
          </a:p>
          <a:p>
            <a:r>
              <a:rPr lang="en-US" sz="1050" dirty="0"/>
              <a:t>    -1 0 1]</a:t>
            </a:r>
          </a:p>
          <a:p>
            <a:r>
              <a:rPr lang="en-US" sz="1050" dirty="0" err="1"/>
              <a:t>pr_y</a:t>
            </a:r>
            <a:r>
              <a:rPr lang="en-US" sz="1050" dirty="0"/>
              <a:t>=[1 1 1</a:t>
            </a:r>
          </a:p>
          <a:p>
            <a:r>
              <a:rPr lang="en-US" sz="1050" dirty="0"/>
              <a:t>    0  0 0</a:t>
            </a:r>
          </a:p>
          <a:p>
            <a:r>
              <a:rPr lang="en-US" sz="1050" dirty="0"/>
              <a:t>    -1 -1 -1]</a:t>
            </a:r>
          </a:p>
          <a:p>
            <a:r>
              <a:rPr lang="en-US" sz="1050" dirty="0" err="1"/>
              <a:t>e_x</a:t>
            </a:r>
            <a:r>
              <a:rPr lang="en-US" sz="1050" dirty="0"/>
              <a:t>=conv2(</a:t>
            </a:r>
            <a:r>
              <a:rPr lang="en-US" sz="1050" dirty="0" err="1"/>
              <a:t>I,pr_x</a:t>
            </a:r>
            <a:r>
              <a:rPr lang="en-US" sz="1050" dirty="0"/>
              <a:t>)</a:t>
            </a:r>
          </a:p>
          <a:p>
            <a:r>
              <a:rPr lang="en-US" sz="1050" dirty="0" err="1"/>
              <a:t>e_y</a:t>
            </a:r>
            <a:r>
              <a:rPr lang="en-US" sz="1050" dirty="0"/>
              <a:t>=conv2(</a:t>
            </a:r>
            <a:r>
              <a:rPr lang="en-US" sz="1050" dirty="0" err="1"/>
              <a:t>I,pr_y</a:t>
            </a:r>
            <a:r>
              <a:rPr lang="en-US" sz="1050" dirty="0"/>
              <a:t>)</a:t>
            </a:r>
          </a:p>
          <a:p>
            <a:r>
              <a:rPr lang="en-US" sz="1050" dirty="0" err="1"/>
              <a:t>e_total</a:t>
            </a:r>
            <a:r>
              <a:rPr lang="en-US" sz="1050" dirty="0"/>
              <a:t>=</a:t>
            </a:r>
            <a:r>
              <a:rPr lang="en-US" sz="1050" dirty="0" err="1"/>
              <a:t>sqrt</a:t>
            </a:r>
            <a:r>
              <a:rPr lang="en-US" sz="1050" dirty="0"/>
              <a:t>(e_x.^2+e_y.^2</a:t>
            </a:r>
            <a:r>
              <a:rPr lang="en-US" sz="1050" dirty="0" smtClean="0"/>
              <a:t>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172200" y="6019800"/>
            <a:ext cx="457200" cy="343592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277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Tutorial 3.4:Can you comment on what is the function of this convolution?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525963"/>
          </a:xfrm>
        </p:spPr>
        <p:txBody>
          <a:bodyPr>
            <a:normAutofit fontScale="85000" lnSpcReduction="20000"/>
          </a:bodyPr>
          <a:lstStyle/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i="1" dirty="0" smtClean="0"/>
              <a:t>I*</a:t>
            </a:r>
            <a:r>
              <a:rPr lang="fr-FR" i="1" dirty="0" err="1" smtClean="0"/>
              <a:t>h</a:t>
            </a:r>
            <a:r>
              <a:rPr lang="fr-FR" i="1" baseline="-25000" dirty="0" err="1" smtClean="0"/>
              <a:t>lp</a:t>
            </a:r>
            <a:r>
              <a:rPr lang="fr-FR" i="1" dirty="0" smtClean="0"/>
              <a:t>=</a:t>
            </a:r>
          </a:p>
          <a:p>
            <a:r>
              <a:rPr lang="fr-FR" dirty="0" smtClean="0"/>
              <a:t>         0         0   10.0000   20.0000   20.0000   10.0000</a:t>
            </a:r>
          </a:p>
          <a:p>
            <a:r>
              <a:rPr lang="fr-FR" dirty="0" smtClean="0"/>
              <a:t>         0         0   22.0000   54.0000   54.0000   22.0000</a:t>
            </a:r>
          </a:p>
          <a:p>
            <a:r>
              <a:rPr lang="fr-FR" dirty="0" smtClean="0"/>
              <a:t>         0         0   42.0000   96.0000   96.0000   42.0000</a:t>
            </a:r>
          </a:p>
          <a:p>
            <a:r>
              <a:rPr lang="fr-FR" dirty="0" smtClean="0"/>
              <a:t>         0         0   57.5000  135.0000  135.0000   57.5000</a:t>
            </a:r>
          </a:p>
          <a:p>
            <a:r>
              <a:rPr lang="fr-FR" dirty="0" smtClean="0"/>
              <a:t>         0         0   45.5000  116.5000  116.5000   45.5000</a:t>
            </a:r>
          </a:p>
          <a:p>
            <a:r>
              <a:rPr lang="fr-FR" dirty="0" smtClean="0"/>
              <a:t>         0         0   25.5000   51.0000   51.0000   25.5000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030185-5523-4B7B-8E15-6BC4E236E66D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54639901"/>
              </p:ext>
            </p:extLst>
          </p:nvPr>
        </p:nvGraphicFramePr>
        <p:xfrm>
          <a:off x="1907704" y="1556792"/>
          <a:ext cx="4776787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8" name="公式" r:id="rId3" imgW="2705040" imgH="914400" progId="Equation.3">
                  <p:embed/>
                </p:oleObj>
              </mc:Choice>
              <mc:Fallback>
                <p:oleObj name="公式" r:id="rId3" imgW="270504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1556792"/>
                        <a:ext cx="4776787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48915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 </a:t>
            </a:r>
            <a:r>
              <a:rPr lang="en-US" dirty="0" smtClean="0"/>
              <a:t>3.4:Can you comment on what is the function of this convolution?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3528" y="2132856"/>
            <a:ext cx="8229600" cy="4525963"/>
          </a:xfrm>
        </p:spPr>
        <p:txBody>
          <a:bodyPr>
            <a:normAutofit fontScale="92500" lnSpcReduction="20000"/>
          </a:bodyPr>
          <a:lstStyle/>
          <a:p>
            <a:endParaRPr lang="fr-FR" i="1" dirty="0" smtClean="0"/>
          </a:p>
          <a:p>
            <a:endParaRPr lang="fr-FR" i="1" dirty="0"/>
          </a:p>
          <a:p>
            <a:endParaRPr lang="fr-FR" i="1" dirty="0" smtClean="0"/>
          </a:p>
          <a:p>
            <a:r>
              <a:rPr lang="fr-FR" sz="2800" i="1" dirty="0" smtClean="0"/>
              <a:t>I*</a:t>
            </a:r>
            <a:r>
              <a:rPr lang="fr-FR" sz="2800" i="1" dirty="0" err="1" smtClean="0"/>
              <a:t>h</a:t>
            </a:r>
            <a:r>
              <a:rPr lang="fr-FR" sz="2800" i="1" baseline="-25000" dirty="0" err="1" smtClean="0"/>
              <a:t>lp</a:t>
            </a:r>
            <a:r>
              <a:rPr lang="fr-FR" sz="2800" i="1" dirty="0" smtClean="0"/>
              <a:t>=</a:t>
            </a:r>
          </a:p>
          <a:p>
            <a:r>
              <a:rPr lang="fr-FR" sz="2800" dirty="0" smtClean="0"/>
              <a:t>         0         0   10.0000   20.0000   20.0000   10.0000</a:t>
            </a:r>
          </a:p>
          <a:p>
            <a:r>
              <a:rPr lang="fr-FR" sz="2800" dirty="0" smtClean="0"/>
              <a:t>         0         0   22.0000   54.0000   54.0000   22.0000</a:t>
            </a:r>
          </a:p>
          <a:p>
            <a:r>
              <a:rPr lang="fr-FR" sz="2800" dirty="0" smtClean="0"/>
              <a:t>         0         0   42.0000   96.0000   96.0000   42.0000</a:t>
            </a:r>
          </a:p>
          <a:p>
            <a:r>
              <a:rPr lang="fr-FR" sz="2800" dirty="0" smtClean="0"/>
              <a:t>         0         0   57.5000  135.0000  135.0000   57.5000</a:t>
            </a:r>
          </a:p>
          <a:p>
            <a:r>
              <a:rPr lang="fr-FR" sz="2800" dirty="0" smtClean="0"/>
              <a:t>         0         0   45.5000  116.5000  116.5000   45.5000</a:t>
            </a:r>
          </a:p>
          <a:p>
            <a:r>
              <a:rPr lang="fr-FR" sz="2800" dirty="0" smtClean="0"/>
              <a:t>         0         0   25.5000   51.0000   51.0000   25.5000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030185-5523-4B7B-8E15-6BC4E236E66D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16078022"/>
              </p:ext>
            </p:extLst>
          </p:nvPr>
        </p:nvGraphicFramePr>
        <p:xfrm>
          <a:off x="467544" y="1484784"/>
          <a:ext cx="4776787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2" name="公式" r:id="rId3" imgW="2705040" imgH="914400" progId="Equation.3">
                  <p:embed/>
                </p:oleObj>
              </mc:Choice>
              <mc:Fallback>
                <p:oleObj name="公式" r:id="rId3" imgW="270504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484784"/>
                        <a:ext cx="4776787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3568" y="6165304"/>
            <a:ext cx="628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It is low pass filtering, the function is to blur the image.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93801" y="1447800"/>
            <a:ext cx="3021599" cy="2339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n-NO" sz="1600" dirty="0" smtClean="0"/>
              <a:t>%Matlab</a:t>
            </a:r>
          </a:p>
          <a:p>
            <a:r>
              <a:rPr lang="nn-NO" sz="1600" dirty="0" smtClean="0"/>
              <a:t>I</a:t>
            </a:r>
            <a:r>
              <a:rPr lang="nn-NO" sz="1600" dirty="0"/>
              <a:t>=[ 0 0 100 100</a:t>
            </a:r>
          </a:p>
          <a:p>
            <a:r>
              <a:rPr lang="en-US" sz="1600" dirty="0"/>
              <a:t>    0 0 120 120</a:t>
            </a:r>
          </a:p>
          <a:p>
            <a:r>
              <a:rPr lang="en-US" sz="1600" dirty="0"/>
              <a:t>    0 0 200 200</a:t>
            </a:r>
          </a:p>
          <a:p>
            <a:r>
              <a:rPr lang="en-US" sz="1600" dirty="0"/>
              <a:t>    0 0 255 255]</a:t>
            </a:r>
          </a:p>
          <a:p>
            <a:r>
              <a:rPr lang="en-US" sz="1600" dirty="0" err="1" smtClean="0"/>
              <a:t>h_low_pass</a:t>
            </a:r>
            <a:r>
              <a:rPr lang="en-US" sz="1600" dirty="0" smtClean="0"/>
              <a:t>=0.1</a:t>
            </a:r>
            <a:r>
              <a:rPr lang="en-US" sz="1600" dirty="0"/>
              <a:t>*[1 1 1</a:t>
            </a:r>
          </a:p>
          <a:p>
            <a:r>
              <a:rPr lang="en-US" sz="1600" dirty="0" smtClean="0"/>
              <a:t>                           1 </a:t>
            </a:r>
            <a:r>
              <a:rPr lang="en-US" sz="1600" dirty="0"/>
              <a:t>2 1</a:t>
            </a:r>
          </a:p>
          <a:p>
            <a:r>
              <a:rPr lang="en-US" sz="1600" dirty="0" smtClean="0"/>
              <a:t>                           </a:t>
            </a:r>
            <a:r>
              <a:rPr lang="en-US" sz="1600" dirty="0"/>
              <a:t>1 1 1]</a:t>
            </a:r>
          </a:p>
          <a:p>
            <a:r>
              <a:rPr lang="en-US" sz="1600" dirty="0" smtClean="0"/>
              <a:t>conv2(</a:t>
            </a:r>
            <a:r>
              <a:rPr lang="en-US" sz="1600" dirty="0" err="1" smtClean="0"/>
              <a:t>I,h_low_pass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00851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90066"/>
          </a:xfrm>
        </p:spPr>
        <p:txBody>
          <a:bodyPr>
            <a:noAutofit/>
          </a:bodyPr>
          <a:lstStyle/>
          <a:p>
            <a:r>
              <a:rPr lang="en-US" altLang="zh-TW" sz="2000" u="sng" dirty="0" smtClean="0"/>
              <a:t>Tutorial 3.5</a:t>
            </a:r>
            <a:r>
              <a:rPr lang="en-US" altLang="zh-TW" sz="2000" dirty="0" smtClean="0"/>
              <a:t>: Example for intensity gradient calculation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67544" y="54868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Given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211960" y="836712"/>
            <a:ext cx="482453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GI(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r>
              <a:rPr lang="en-US" sz="1400" dirty="0" smtClean="0"/>
              <a:t>         0         0   70.7107   60.8276   78.1025   14.1421</a:t>
            </a:r>
          </a:p>
          <a:p>
            <a:r>
              <a:rPr lang="en-US" sz="1400" dirty="0" smtClean="0"/>
              <a:t>         0         0  219.2442  467.1317  423.2493  369.1775</a:t>
            </a:r>
          </a:p>
          <a:p>
            <a:r>
              <a:rPr lang="en-US" sz="1400" dirty="0" smtClean="0"/>
              <a:t>         0         0  315.7847  614.3777  445.6591  577.0615</a:t>
            </a:r>
          </a:p>
          <a:p>
            <a:r>
              <a:rPr lang="en-US" sz="1400" dirty="0" smtClean="0"/>
              <a:t>         0         0  384.0000  768.0000  384.0000  768.0000</a:t>
            </a:r>
          </a:p>
          <a:p>
            <a:r>
              <a:rPr lang="en-US" sz="1400" dirty="0" smtClean="0"/>
              <a:t>         0         0  286.2167  640.0000  461.5106  572.4334</a:t>
            </a:r>
          </a:p>
          <a:p>
            <a:r>
              <a:rPr lang="en-US" sz="1400" dirty="0" smtClean="0"/>
              <a:t>         0         0  181.0193  461.5106  404.7715  362.0387</a:t>
            </a:r>
          </a:p>
          <a:p>
            <a:endParaRPr lang="en-US" sz="1400" dirty="0"/>
          </a:p>
          <a:p>
            <a:r>
              <a:rPr lang="en-US" sz="1800" dirty="0" smtClean="0"/>
              <a:t>Write a formula to find the direction of the edge image at pixel (</a:t>
            </a:r>
            <a:r>
              <a:rPr lang="en-US" sz="1800" dirty="0" err="1" smtClean="0"/>
              <a:t>x,y</a:t>
            </a:r>
            <a:r>
              <a:rPr lang="en-US" sz="1800" dirty="0" smtClean="0"/>
              <a:t>).</a:t>
            </a:r>
          </a:p>
          <a:p>
            <a:r>
              <a:rPr lang="en-US" sz="1800" dirty="0"/>
              <a:t>Answer:_______________?</a:t>
            </a:r>
          </a:p>
          <a:p>
            <a:endParaRPr lang="en-US" sz="1800" dirty="0"/>
          </a:p>
          <a:p>
            <a:r>
              <a:rPr lang="en-US" sz="1800" dirty="0"/>
              <a:t>Find the edge direction at (x1,y1)</a:t>
            </a:r>
          </a:p>
          <a:p>
            <a:r>
              <a:rPr lang="en-US" sz="1800" dirty="0" smtClean="0"/>
              <a:t>Answer:_______________?</a:t>
            </a:r>
          </a:p>
          <a:p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/>
          <a:p>
            <a:r>
              <a:rPr lang="en-US" smtClean="0"/>
              <a:t>Tutorial for CMSC5711 : Edge v7a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972A-62DC-4B48-893B-B61D34495678}" type="slidenum">
              <a:rPr lang="en-US" smtClean="0"/>
              <a:t>107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44606596"/>
              </p:ext>
            </p:extLst>
          </p:nvPr>
        </p:nvGraphicFramePr>
        <p:xfrm>
          <a:off x="755576" y="1196752"/>
          <a:ext cx="33909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6" name="公式" r:id="rId3" imgW="3390840" imgH="1650960" progId="Equation.3">
                  <p:embed/>
                </p:oleObj>
              </mc:Choice>
              <mc:Fallback>
                <p:oleObj name="公式" r:id="rId3" imgW="3390840" imgH="165096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196752"/>
                        <a:ext cx="3390900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1560" y="2924944"/>
            <a:ext cx="27302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ex=I*</a:t>
            </a:r>
            <a:r>
              <a:rPr lang="en-US" sz="1600" dirty="0" err="1" smtClean="0"/>
              <a:t>prewitt_x</a:t>
            </a:r>
            <a:r>
              <a:rPr lang="en-US" sz="1600" dirty="0" smtClean="0"/>
              <a:t>=</a:t>
            </a:r>
          </a:p>
          <a:p>
            <a:r>
              <a:rPr lang="en-US" sz="1600" dirty="0" smtClean="0"/>
              <a:t>    0     0   -50   -10    50    10</a:t>
            </a:r>
          </a:p>
          <a:p>
            <a:r>
              <a:rPr lang="en-US" sz="1600" dirty="0" smtClean="0"/>
              <a:t>     0     0  -178  -266   178   266</a:t>
            </a:r>
          </a:p>
          <a:p>
            <a:r>
              <a:rPr lang="en-US" sz="1600" dirty="0" smtClean="0"/>
              <a:t>     0     0  -306  -522   306   522</a:t>
            </a:r>
          </a:p>
          <a:p>
            <a:r>
              <a:rPr lang="en-US" sz="1600" dirty="0" smtClean="0"/>
              <a:t>     0     0  -384  -768   384   768</a:t>
            </a:r>
          </a:p>
          <a:p>
            <a:r>
              <a:rPr lang="en-US" sz="1600" dirty="0" smtClean="0"/>
              <a:t>     0     0  -256  -512   256   512</a:t>
            </a:r>
          </a:p>
          <a:p>
            <a:r>
              <a:rPr lang="en-US" sz="1600" dirty="0" smtClean="0"/>
              <a:t>     0     0  -128  -256   128   256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ey</a:t>
            </a:r>
            <a:r>
              <a:rPr lang="en-US" sz="1600" dirty="0" smtClean="0"/>
              <a:t>=I*</a:t>
            </a:r>
            <a:r>
              <a:rPr lang="en-US" sz="1600" dirty="0" err="1" smtClean="0"/>
              <a:t>prewitt_y</a:t>
            </a:r>
            <a:r>
              <a:rPr lang="es-ES" sz="1600" dirty="0" smtClean="0"/>
              <a:t> =</a:t>
            </a:r>
          </a:p>
          <a:p>
            <a:r>
              <a:rPr lang="es-ES" sz="1600" dirty="0" smtClean="0"/>
              <a:t>     0     0    50    60    60    10</a:t>
            </a:r>
          </a:p>
          <a:p>
            <a:r>
              <a:rPr lang="es-ES" sz="1600" dirty="0" smtClean="0"/>
              <a:t>     0     0   128   384   384   256</a:t>
            </a:r>
          </a:p>
          <a:p>
            <a:r>
              <a:rPr lang="es-ES" sz="1600" dirty="0" smtClean="0"/>
              <a:t>     0     0    78   324   324   246</a:t>
            </a:r>
          </a:p>
          <a:p>
            <a:r>
              <a:rPr lang="es-ES" sz="1600" dirty="0" smtClean="0"/>
              <a:t>     0     0     0     0     0     0</a:t>
            </a:r>
          </a:p>
          <a:p>
            <a:r>
              <a:rPr lang="es-ES" sz="1600" dirty="0" smtClean="0"/>
              <a:t>     0     0  -128  -384  -384  -256</a:t>
            </a:r>
          </a:p>
          <a:p>
            <a:r>
              <a:rPr lang="es-ES" sz="1600" dirty="0" smtClean="0"/>
              <a:t>     0     0  -128  -384  -384  -256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6382036" y="1597262"/>
            <a:ext cx="792088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9" idx="7"/>
          </p:cNvCxnSpPr>
          <p:nvPr/>
        </p:nvCxnSpPr>
        <p:spPr>
          <a:xfrm flipH="1">
            <a:off x="7058125" y="949190"/>
            <a:ext cx="188008" cy="6902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80120" y="65649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(x1,y1)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065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90066"/>
          </a:xfrm>
        </p:spPr>
        <p:txBody>
          <a:bodyPr>
            <a:noAutofit/>
          </a:bodyPr>
          <a:lstStyle/>
          <a:p>
            <a:r>
              <a:rPr lang="en-US" altLang="zh-TW" sz="2000" u="sng" dirty="0" smtClean="0">
                <a:solidFill>
                  <a:srgbClr val="FF0000"/>
                </a:solidFill>
              </a:rPr>
              <a:t>Answer: Tutorial</a:t>
            </a:r>
            <a:r>
              <a:rPr lang="en-US" altLang="zh-TW" sz="2000" u="sng" dirty="0" smtClean="0"/>
              <a:t> 3.5</a:t>
            </a:r>
            <a:r>
              <a:rPr lang="en-US" altLang="zh-TW" sz="2000" dirty="0" smtClean="0"/>
              <a:t>: Example for intensity gradient calculation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67544" y="54868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Given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211960" y="836712"/>
            <a:ext cx="4824536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GI(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r>
              <a:rPr lang="en-US" sz="1400" dirty="0" smtClean="0"/>
              <a:t>         0         0   70.7107   60.8276   78.1025   14.1421</a:t>
            </a:r>
          </a:p>
          <a:p>
            <a:r>
              <a:rPr lang="en-US" sz="1400" dirty="0" smtClean="0"/>
              <a:t>         0         0  219.2442  467.1317  423.2493  369.1775</a:t>
            </a:r>
          </a:p>
          <a:p>
            <a:r>
              <a:rPr lang="en-US" sz="1400" dirty="0" smtClean="0"/>
              <a:t>         0         0  315.7847  614.3777  445.6591  577.0615</a:t>
            </a:r>
          </a:p>
          <a:p>
            <a:r>
              <a:rPr lang="en-US" sz="1400" dirty="0" smtClean="0"/>
              <a:t>         0         0  384.0000  768.0000  384.0000  768.0000</a:t>
            </a:r>
          </a:p>
          <a:p>
            <a:r>
              <a:rPr lang="en-US" sz="1400" dirty="0" smtClean="0"/>
              <a:t>         0         0  286.2167  640.0000  461.5106  572.4334</a:t>
            </a:r>
          </a:p>
          <a:p>
            <a:r>
              <a:rPr lang="en-US" sz="1400" dirty="0" smtClean="0"/>
              <a:t>         0         0  181.0193  461.5106  404.7715  362.0387</a:t>
            </a:r>
          </a:p>
          <a:p>
            <a:endParaRPr lang="en-US" sz="1400" dirty="0"/>
          </a:p>
          <a:p>
            <a:r>
              <a:rPr lang="en-US" sz="1800" dirty="0"/>
              <a:t>Write a formula to find the direction of the edge image at pixel (</a:t>
            </a:r>
            <a:r>
              <a:rPr lang="en-US" sz="1800" dirty="0" err="1"/>
              <a:t>x,y</a:t>
            </a:r>
            <a:r>
              <a:rPr lang="en-US" sz="1800" dirty="0" smtClean="0"/>
              <a:t>)</a:t>
            </a:r>
          </a:p>
          <a:p>
            <a:r>
              <a:rPr lang="en-US" altLang="en-US" sz="1800" dirty="0" smtClean="0">
                <a:solidFill>
                  <a:srgbClr val="FF0000"/>
                </a:solidFill>
              </a:rPr>
              <a:t>Answer: </a:t>
            </a:r>
            <a:r>
              <a:rPr lang="el-GR" altLang="en-US" sz="1800" dirty="0" smtClean="0"/>
              <a:t>Θ</a:t>
            </a:r>
            <a:r>
              <a:rPr lang="en-US" altLang="en-US" sz="1800" dirty="0" smtClean="0"/>
              <a:t>(</a:t>
            </a:r>
            <a:r>
              <a:rPr lang="en-US" altLang="en-US" sz="1800" dirty="0" err="1" smtClean="0"/>
              <a:t>x,y</a:t>
            </a:r>
            <a:r>
              <a:rPr lang="en-US" altLang="en-US" sz="1800" dirty="0" smtClean="0"/>
              <a:t>) = tan</a:t>
            </a:r>
            <a:r>
              <a:rPr lang="en-US" altLang="en-US" sz="1800" baseline="30000" dirty="0" smtClean="0"/>
              <a:t>-1</a:t>
            </a:r>
            <a:r>
              <a:rPr lang="en-US" altLang="en-US" sz="1800" dirty="0" smtClean="0"/>
              <a:t>(</a:t>
            </a:r>
            <a:r>
              <a:rPr lang="en-US" altLang="en-US" sz="1800" dirty="0" err="1" smtClean="0"/>
              <a:t>ey</a:t>
            </a:r>
            <a:r>
              <a:rPr lang="en-US" altLang="en-US" sz="1800" dirty="0" smtClean="0"/>
              <a:t>(</a:t>
            </a:r>
            <a:r>
              <a:rPr lang="en-US" altLang="en-US" sz="1800" dirty="0" err="1" smtClean="0"/>
              <a:t>x,y</a:t>
            </a:r>
            <a:r>
              <a:rPr lang="en-US" altLang="en-US" sz="1800" dirty="0" smtClean="0"/>
              <a:t>) / ex(</a:t>
            </a:r>
            <a:r>
              <a:rPr lang="en-US" altLang="en-US" sz="1800" dirty="0" err="1" smtClean="0"/>
              <a:t>x,y</a:t>
            </a:r>
            <a:r>
              <a:rPr lang="en-US" altLang="en-US" sz="1800" dirty="0" smtClean="0"/>
              <a:t>))</a:t>
            </a:r>
          </a:p>
          <a:p>
            <a:endParaRPr lang="en-US" sz="1800" dirty="0" smtClean="0"/>
          </a:p>
          <a:p>
            <a:r>
              <a:rPr lang="en-US" sz="1800" dirty="0" smtClean="0"/>
              <a:t>Find the edge direction at (x1,y1)</a:t>
            </a:r>
          </a:p>
          <a:p>
            <a:r>
              <a:rPr lang="en-US" altLang="en-US" sz="1800" dirty="0">
                <a:solidFill>
                  <a:srgbClr val="FF0000"/>
                </a:solidFill>
              </a:rPr>
              <a:t>Answer: </a:t>
            </a:r>
            <a:r>
              <a:rPr lang="el-GR" altLang="en-US" sz="1800" dirty="0">
                <a:solidFill>
                  <a:srgbClr val="FF0000"/>
                </a:solidFill>
              </a:rPr>
              <a:t>Θ</a:t>
            </a:r>
            <a:r>
              <a:rPr lang="en-US" altLang="en-US" sz="1800" dirty="0" smtClean="0">
                <a:solidFill>
                  <a:srgbClr val="FF0000"/>
                </a:solidFill>
              </a:rPr>
              <a:t>(x1,y1) </a:t>
            </a:r>
            <a:r>
              <a:rPr lang="en-US" altLang="en-US" sz="1800" dirty="0">
                <a:solidFill>
                  <a:srgbClr val="FF0000"/>
                </a:solidFill>
              </a:rPr>
              <a:t>= </a:t>
            </a:r>
            <a:r>
              <a:rPr lang="en-US" altLang="en-US" sz="1800" dirty="0" smtClean="0">
                <a:solidFill>
                  <a:srgbClr val="FF0000"/>
                </a:solidFill>
              </a:rPr>
              <a:t>tan</a:t>
            </a:r>
            <a:r>
              <a:rPr lang="en-US" altLang="en-US" sz="1800" baseline="30000" dirty="0" smtClean="0">
                <a:solidFill>
                  <a:srgbClr val="FF0000"/>
                </a:solidFill>
              </a:rPr>
              <a:t>-1</a:t>
            </a:r>
            <a:r>
              <a:rPr lang="en-US" altLang="en-US" sz="1800" dirty="0" smtClean="0">
                <a:solidFill>
                  <a:srgbClr val="FF0000"/>
                </a:solidFill>
              </a:rPr>
              <a:t>(</a:t>
            </a:r>
            <a:r>
              <a:rPr lang="en-US" altLang="en-US" sz="1800" dirty="0" err="1" smtClean="0">
                <a:solidFill>
                  <a:srgbClr val="FF0000"/>
                </a:solidFill>
              </a:rPr>
              <a:t>ey</a:t>
            </a:r>
            <a:r>
              <a:rPr lang="en-US" altLang="en-US" sz="1800" dirty="0" smtClean="0">
                <a:solidFill>
                  <a:srgbClr val="FF0000"/>
                </a:solidFill>
              </a:rPr>
              <a:t>(x1,y1) </a:t>
            </a:r>
            <a:r>
              <a:rPr lang="en-US" altLang="en-US" sz="1800" dirty="0">
                <a:solidFill>
                  <a:srgbClr val="FF0000"/>
                </a:solidFill>
              </a:rPr>
              <a:t>/ e</a:t>
            </a:r>
            <a:r>
              <a:rPr lang="en-US" altLang="en-US" sz="1800" dirty="0" smtClean="0">
                <a:solidFill>
                  <a:srgbClr val="FF0000"/>
                </a:solidFill>
              </a:rPr>
              <a:t>x(x1,y1))</a:t>
            </a:r>
          </a:p>
          <a:p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l-GR" altLang="en-US" sz="1800" dirty="0">
                <a:solidFill>
                  <a:srgbClr val="FF0000"/>
                </a:solidFill>
              </a:rPr>
              <a:t>Θ</a:t>
            </a:r>
            <a:r>
              <a:rPr lang="en-US" altLang="en-US" sz="1800" dirty="0">
                <a:solidFill>
                  <a:srgbClr val="FF0000"/>
                </a:solidFill>
              </a:rPr>
              <a:t>(</a:t>
            </a:r>
            <a:r>
              <a:rPr lang="en-US" altLang="en-US" sz="1800" dirty="0" err="1">
                <a:solidFill>
                  <a:srgbClr val="FF0000"/>
                </a:solidFill>
              </a:rPr>
              <a:t>x,y</a:t>
            </a:r>
            <a:r>
              <a:rPr lang="en-US" altLang="en-US" sz="1800" dirty="0">
                <a:solidFill>
                  <a:srgbClr val="FF0000"/>
                </a:solidFill>
              </a:rPr>
              <a:t>) </a:t>
            </a:r>
            <a:r>
              <a:rPr lang="en-US" altLang="en-US" sz="1800" dirty="0" smtClean="0">
                <a:solidFill>
                  <a:srgbClr val="FF0000"/>
                </a:solidFill>
              </a:rPr>
              <a:t>=</a:t>
            </a:r>
            <a:r>
              <a:rPr lang="en-US" altLang="en-US" sz="1800" dirty="0" err="1" smtClean="0">
                <a:solidFill>
                  <a:srgbClr val="FF0000"/>
                </a:solidFill>
              </a:rPr>
              <a:t>atan</a:t>
            </a:r>
            <a:r>
              <a:rPr lang="en-US" altLang="en-US" sz="1800" dirty="0" smtClean="0">
                <a:solidFill>
                  <a:srgbClr val="FF0000"/>
                </a:solidFill>
              </a:rPr>
              <a:t>(384/(-266))</a:t>
            </a:r>
          </a:p>
          <a:p>
            <a:r>
              <a:rPr lang="en-US" altLang="en-US" sz="1800" dirty="0" smtClean="0">
                <a:solidFill>
                  <a:srgbClr val="FF0000"/>
                </a:solidFill>
              </a:rPr>
              <a:t>=</a:t>
            </a:r>
            <a:r>
              <a:rPr lang="en-US" sz="1800" dirty="0">
                <a:solidFill>
                  <a:srgbClr val="FF0000"/>
                </a:solidFill>
              </a:rPr>
              <a:t>-0.964980881 rad</a:t>
            </a:r>
            <a:endParaRPr lang="en-US" altLang="en-US" sz="1800" dirty="0">
              <a:solidFill>
                <a:srgbClr val="FF0000"/>
              </a:solidFill>
            </a:endParaRPr>
          </a:p>
          <a:p>
            <a:endParaRPr lang="en-US" sz="1800" dirty="0" smtClean="0"/>
          </a:p>
          <a:p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6492875"/>
            <a:ext cx="2895600" cy="365125"/>
          </a:xfrm>
        </p:spPr>
        <p:txBody>
          <a:bodyPr/>
          <a:lstStyle/>
          <a:p>
            <a:r>
              <a:rPr lang="en-US" smtClean="0"/>
              <a:t>Tutorial for CMSC5711 : Edge v7a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972A-62DC-4B48-893B-B61D34495678}" type="slidenum">
              <a:rPr lang="en-US" smtClean="0"/>
              <a:t>108</a:t>
            </a:fld>
            <a:endParaRPr lang="en-US" dirty="0"/>
          </a:p>
        </p:txBody>
      </p:sp>
      <p:graphicFrame>
        <p:nvGraphicFramePr>
          <p:cNvPr id="10" name="Object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0938712"/>
              </p:ext>
            </p:extLst>
          </p:nvPr>
        </p:nvGraphicFramePr>
        <p:xfrm>
          <a:off x="755576" y="1196752"/>
          <a:ext cx="33909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0" name="公式" r:id="rId3" imgW="3390840" imgH="1650960" progId="Equation.3">
                  <p:embed/>
                </p:oleObj>
              </mc:Choice>
              <mc:Fallback>
                <p:oleObj name="公式" r:id="rId3" imgW="3390840" imgH="165096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196752"/>
                        <a:ext cx="3390900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55576" y="2996952"/>
            <a:ext cx="27302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ex=I*</a:t>
            </a:r>
            <a:r>
              <a:rPr lang="en-US" sz="1600" dirty="0" err="1" smtClean="0"/>
              <a:t>prewitt_x</a:t>
            </a:r>
            <a:r>
              <a:rPr lang="en-US" sz="1600" dirty="0" smtClean="0"/>
              <a:t>=</a:t>
            </a:r>
          </a:p>
          <a:p>
            <a:r>
              <a:rPr lang="en-US" sz="1600" dirty="0" smtClean="0"/>
              <a:t>    0     0   -50   -10    50    10</a:t>
            </a:r>
          </a:p>
          <a:p>
            <a:r>
              <a:rPr lang="en-US" sz="1600" dirty="0" smtClean="0"/>
              <a:t>     0     0  -178  -266   178   266</a:t>
            </a:r>
          </a:p>
          <a:p>
            <a:r>
              <a:rPr lang="en-US" sz="1600" dirty="0" smtClean="0"/>
              <a:t>     0     0  -306  -522   306   522</a:t>
            </a:r>
          </a:p>
          <a:p>
            <a:r>
              <a:rPr lang="en-US" sz="1600" dirty="0" smtClean="0"/>
              <a:t>     0     0  -384  -768   384   768</a:t>
            </a:r>
          </a:p>
          <a:p>
            <a:r>
              <a:rPr lang="en-US" sz="1600" dirty="0" smtClean="0"/>
              <a:t>     0     0  -256  -512   256   512</a:t>
            </a:r>
          </a:p>
          <a:p>
            <a:r>
              <a:rPr lang="en-US" sz="1600" dirty="0" smtClean="0"/>
              <a:t>     0     0  -128  -256   128   256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ey</a:t>
            </a:r>
            <a:r>
              <a:rPr lang="en-US" sz="1600" dirty="0" smtClean="0"/>
              <a:t>=I*</a:t>
            </a:r>
            <a:r>
              <a:rPr lang="en-US" sz="1600" dirty="0" err="1" smtClean="0"/>
              <a:t>prewitt_y</a:t>
            </a:r>
            <a:r>
              <a:rPr lang="es-ES" sz="1600" dirty="0" smtClean="0"/>
              <a:t> =</a:t>
            </a:r>
          </a:p>
          <a:p>
            <a:r>
              <a:rPr lang="es-ES" sz="1600" dirty="0" smtClean="0"/>
              <a:t>     0     0    50    60    60    10</a:t>
            </a:r>
          </a:p>
          <a:p>
            <a:r>
              <a:rPr lang="es-ES" sz="1600" dirty="0" smtClean="0"/>
              <a:t>     0     0   128   384   384   256</a:t>
            </a:r>
          </a:p>
          <a:p>
            <a:r>
              <a:rPr lang="es-ES" sz="1600" dirty="0" smtClean="0"/>
              <a:t>     0     0    78   324   324   246</a:t>
            </a:r>
          </a:p>
          <a:p>
            <a:r>
              <a:rPr lang="es-ES" sz="1600" dirty="0" smtClean="0"/>
              <a:t>     0     0     0     0     0     0</a:t>
            </a:r>
          </a:p>
          <a:p>
            <a:r>
              <a:rPr lang="es-ES" sz="1600" dirty="0" smtClean="0"/>
              <a:t>     0     0  -128  -384  -384  -256</a:t>
            </a:r>
          </a:p>
          <a:p>
            <a:r>
              <a:rPr lang="es-ES" sz="1600" dirty="0" smtClean="0"/>
              <a:t>     0     0  -128  -384  -384  -256</a:t>
            </a:r>
            <a:endParaRPr lang="en-US" sz="1600" dirty="0"/>
          </a:p>
        </p:txBody>
      </p:sp>
      <p:sp>
        <p:nvSpPr>
          <p:cNvPr id="2" name="Oval 1"/>
          <p:cNvSpPr/>
          <p:nvPr/>
        </p:nvSpPr>
        <p:spPr>
          <a:xfrm>
            <a:off x="6332022" y="1481104"/>
            <a:ext cx="792088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2" idx="7"/>
          </p:cNvCxnSpPr>
          <p:nvPr/>
        </p:nvCxnSpPr>
        <p:spPr>
          <a:xfrm flipH="1">
            <a:off x="7008111" y="833032"/>
            <a:ext cx="188008" cy="6902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02115" y="64836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(x1,y1)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755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Tutorial 3.6</a:t>
            </a:r>
          </a:p>
        </p:txBody>
      </p:sp>
      <p:sp>
        <p:nvSpPr>
          <p:cNvPr id="56323" name="Text Placeholder 2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the 5x5 2-D Gaussian mask ,</a:t>
            </a:r>
          </a:p>
          <a:p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 </a:t>
            </a:r>
            <a:r>
              <a:rPr lang="en-US" dirty="0" smtClean="0"/>
              <a:t> =0.5</a:t>
            </a:r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374266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A6F66F-3A0F-480C-A750-5B89E70D7CA5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graphicFrame>
        <p:nvGraphicFramePr>
          <p:cNvPr id="56327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28061237"/>
              </p:ext>
            </p:extLst>
          </p:nvPr>
        </p:nvGraphicFramePr>
        <p:xfrm>
          <a:off x="833437" y="3356992"/>
          <a:ext cx="2868613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4" name="公式" r:id="rId3" imgW="1371600" imgH="927000" progId="Equation.3">
                  <p:embed/>
                </p:oleObj>
              </mc:Choice>
              <mc:Fallback>
                <p:oleObj name="公式" r:id="rId3" imgW="1371600" imgH="927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7" y="3356992"/>
                        <a:ext cx="2868613" cy="19383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419600" y="304800"/>
            <a:ext cx="4343400" cy="63246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Calculate  the value of G(</a:t>
            </a:r>
            <a:r>
              <a:rPr lang="en-US" sz="2400" dirty="0" err="1" smtClean="0"/>
              <a:t>x,y</a:t>
            </a:r>
            <a:r>
              <a:rPr lang="en-US" sz="2400" dirty="0" smtClean="0"/>
              <a:t>) when </a:t>
            </a:r>
            <a:r>
              <a:rPr lang="en-US" sz="2400" dirty="0" smtClean="0">
                <a:sym typeface="Symbol"/>
              </a:rPr>
              <a:t></a:t>
            </a:r>
            <a:r>
              <a:rPr lang="en-US" sz="2400" baseline="-25000" dirty="0" smtClean="0">
                <a:sym typeface="Symbol"/>
              </a:rPr>
              <a:t>x</a:t>
            </a:r>
            <a:r>
              <a:rPr lang="en-US" sz="2400" dirty="0" smtClean="0">
                <a:sym typeface="Symbol"/>
              </a:rPr>
              <a:t>= </a:t>
            </a:r>
            <a:r>
              <a:rPr lang="en-US" sz="2400" baseline="-25000" dirty="0" smtClean="0">
                <a:sym typeface="Symbol"/>
              </a:rPr>
              <a:t>y</a:t>
            </a:r>
            <a:r>
              <a:rPr lang="en-US" sz="2400" dirty="0" smtClean="0">
                <a:sym typeface="Symbol"/>
              </a:rPr>
              <a:t>=0 and</a:t>
            </a:r>
          </a:p>
          <a:p>
            <a:pPr marL="742950" lvl="2" indent="-342900"/>
            <a:r>
              <a:rPr lang="en-US" dirty="0"/>
              <a:t>X</a:t>
            </a:r>
            <a:r>
              <a:rPr lang="en-US" dirty="0" smtClean="0"/>
              <a:t>=-3*</a:t>
            </a:r>
            <a:r>
              <a:rPr lang="en-US" dirty="0">
                <a:sym typeface="Symbol"/>
              </a:rPr>
              <a:t></a:t>
            </a:r>
            <a:r>
              <a:rPr lang="en-US" dirty="0"/>
              <a:t>,</a:t>
            </a:r>
            <a:r>
              <a:rPr lang="en-US" dirty="0" smtClean="0"/>
              <a:t>y=0,G(</a:t>
            </a:r>
            <a:r>
              <a:rPr lang="en-US" dirty="0" err="1" smtClean="0"/>
              <a:t>x,y</a:t>
            </a:r>
            <a:r>
              <a:rPr lang="en-US" dirty="0" smtClean="0"/>
              <a:t>)=_____?</a:t>
            </a:r>
            <a:endParaRPr lang="en-US" dirty="0"/>
          </a:p>
          <a:p>
            <a:pPr marL="742950" lvl="2" indent="-342900"/>
            <a:r>
              <a:rPr lang="en-US" dirty="0" smtClean="0"/>
              <a:t>X=-2*</a:t>
            </a:r>
            <a:r>
              <a:rPr lang="en-US" dirty="0" smtClean="0">
                <a:sym typeface="Symbol"/>
              </a:rPr>
              <a:t></a:t>
            </a:r>
            <a:r>
              <a:rPr lang="en-US" dirty="0" smtClean="0"/>
              <a:t>,y=0,G(</a:t>
            </a:r>
            <a:r>
              <a:rPr lang="en-US" dirty="0" err="1" smtClean="0"/>
              <a:t>x,y</a:t>
            </a:r>
            <a:r>
              <a:rPr lang="en-US" dirty="0" smtClean="0"/>
              <a:t>)=_____?</a:t>
            </a:r>
          </a:p>
          <a:p>
            <a:pPr marL="742950" lvl="2" indent="-342900"/>
            <a:r>
              <a:rPr lang="en-US" dirty="0" smtClean="0"/>
              <a:t>X=-1*</a:t>
            </a:r>
            <a:r>
              <a:rPr lang="en-US" dirty="0" smtClean="0">
                <a:sym typeface="Symbol"/>
              </a:rPr>
              <a:t>,</a:t>
            </a:r>
            <a:r>
              <a:rPr lang="en-US" dirty="0" smtClean="0"/>
              <a:t>y=0,G(</a:t>
            </a:r>
            <a:r>
              <a:rPr lang="en-US" dirty="0" err="1" smtClean="0"/>
              <a:t>x,y</a:t>
            </a:r>
            <a:r>
              <a:rPr lang="en-US" dirty="0" smtClean="0"/>
              <a:t>)=_____?</a:t>
            </a:r>
          </a:p>
          <a:p>
            <a:pPr marL="742950" lvl="2" indent="-342900"/>
            <a:r>
              <a:rPr lang="en-US" dirty="0" smtClean="0"/>
              <a:t>X=0*</a:t>
            </a:r>
            <a:r>
              <a:rPr lang="en-US" dirty="0" smtClean="0">
                <a:sym typeface="Symbol"/>
              </a:rPr>
              <a:t>,</a:t>
            </a:r>
            <a:r>
              <a:rPr lang="en-US" dirty="0" smtClean="0"/>
              <a:t>y=0,G(</a:t>
            </a:r>
            <a:r>
              <a:rPr lang="en-US" dirty="0" err="1" smtClean="0"/>
              <a:t>x,y</a:t>
            </a:r>
            <a:r>
              <a:rPr lang="en-US" dirty="0" smtClean="0"/>
              <a:t>)=_____?</a:t>
            </a:r>
          </a:p>
          <a:p>
            <a:pPr marL="742950" lvl="2" indent="-342900"/>
            <a:r>
              <a:rPr lang="en-US" dirty="0" smtClean="0"/>
              <a:t>X=1*</a:t>
            </a:r>
            <a:r>
              <a:rPr lang="en-US" dirty="0">
                <a:sym typeface="Symbol"/>
              </a:rPr>
              <a:t></a:t>
            </a:r>
            <a:r>
              <a:rPr lang="en-US" dirty="0"/>
              <a:t>,</a:t>
            </a:r>
            <a:r>
              <a:rPr lang="en-US" dirty="0" smtClean="0"/>
              <a:t>y=0,G(</a:t>
            </a:r>
            <a:r>
              <a:rPr lang="en-US" dirty="0" err="1" smtClean="0"/>
              <a:t>x,y</a:t>
            </a:r>
            <a:r>
              <a:rPr lang="en-US" dirty="0" smtClean="0"/>
              <a:t>)=____?</a:t>
            </a:r>
            <a:endParaRPr lang="en-US" dirty="0"/>
          </a:p>
          <a:p>
            <a:pPr marL="742950" lvl="2" indent="-342900"/>
            <a:r>
              <a:rPr lang="en-US" dirty="0" smtClean="0"/>
              <a:t>X=2*</a:t>
            </a:r>
            <a:r>
              <a:rPr lang="en-US" dirty="0">
                <a:sym typeface="Symbol"/>
              </a:rPr>
              <a:t>,</a:t>
            </a:r>
            <a:r>
              <a:rPr lang="en-US" dirty="0" smtClean="0"/>
              <a:t>y=0,G(</a:t>
            </a:r>
            <a:r>
              <a:rPr lang="en-US" dirty="0" err="1" smtClean="0"/>
              <a:t>x,y</a:t>
            </a:r>
            <a:r>
              <a:rPr lang="en-US" dirty="0" smtClean="0"/>
              <a:t>)=____?</a:t>
            </a:r>
            <a:endParaRPr lang="en-US" dirty="0"/>
          </a:p>
          <a:p>
            <a:pPr marL="742950" lvl="2" indent="-342900"/>
            <a:r>
              <a:rPr lang="en-US" dirty="0" smtClean="0"/>
              <a:t>X=3*</a:t>
            </a:r>
            <a:r>
              <a:rPr lang="en-US" dirty="0">
                <a:sym typeface="Symbol"/>
              </a:rPr>
              <a:t>,</a:t>
            </a:r>
            <a:r>
              <a:rPr lang="en-US" dirty="0"/>
              <a:t>y=0,G(</a:t>
            </a:r>
            <a:r>
              <a:rPr lang="en-US" dirty="0" err="1"/>
              <a:t>x,y</a:t>
            </a:r>
            <a:r>
              <a:rPr lang="en-US" dirty="0" smtClean="0"/>
              <a:t>)=____?</a:t>
            </a:r>
            <a:endParaRPr lang="en-US" dirty="0"/>
          </a:p>
          <a:p>
            <a:pPr marL="342900" lvl="1" indent="-342900"/>
            <a:r>
              <a:rPr lang="en-US" sz="2000" dirty="0" smtClean="0"/>
              <a:t>Sketch G(</a:t>
            </a:r>
            <a:r>
              <a:rPr lang="en-US" sz="2000" dirty="0" err="1" smtClean="0"/>
              <a:t>x,y</a:t>
            </a:r>
            <a:r>
              <a:rPr lang="en-US" sz="2000" dirty="0" smtClean="0"/>
              <a:t>=0), assume y=0</a:t>
            </a:r>
            <a:endParaRPr lang="en-US" sz="1400" dirty="0"/>
          </a:p>
        </p:txBody>
      </p:sp>
      <p:pic>
        <p:nvPicPr>
          <p:cNvPr id="9" name="Picture 12" descr="Z:\khwong\www2\cmsc5711\_matlab_octave\ch3_edge\g_mas5x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57800"/>
            <a:ext cx="1735902" cy="129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105400" y="6351663"/>
            <a:ext cx="2895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5600" y="4971393"/>
            <a:ext cx="0" cy="1480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86600" y="619006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467600" y="618475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48600" y="618025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24600" y="616349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67400" y="616349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410200" y="616349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05400" y="634661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r>
              <a:rPr lang="en-US" dirty="0" smtClean="0">
                <a:sym typeface="Symbol"/>
              </a:rPr>
              <a:t>  -2 -1 0 1 2 3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056179" y="620743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49255" y="460206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G(</a:t>
            </a:r>
            <a:r>
              <a:rPr lang="en-US" dirty="0" err="1" smtClean="0"/>
              <a:t>x,y</a:t>
            </a:r>
            <a:r>
              <a:rPr lang="en-US" dirty="0" smtClean="0"/>
              <a:t>=0)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05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/>
              <a:t>Practical computational methods (discrete method for finding </a:t>
            </a:r>
            <a:r>
              <a:rPr lang="en-US" altLang="zh-TW" sz="3200" u="sng" smtClean="0"/>
              <a:t>first order gradient</a:t>
            </a:r>
            <a:r>
              <a:rPr lang="en-US" altLang="zh-TW" sz="3200" smtClean="0"/>
              <a:t>)</a:t>
            </a:r>
            <a:endParaRPr lang="en-US" altLang="zh-TW" sz="400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TW" smtClean="0"/>
          </a:p>
          <a:p>
            <a:pPr eaLnBrk="1" hangingPunct="1"/>
            <a:r>
              <a:rPr lang="en-US" altLang="zh-TW" smtClean="0"/>
              <a:t>First order gradient operators</a:t>
            </a:r>
          </a:p>
          <a:p>
            <a:pPr lvl="1" eaLnBrk="1" hangingPunct="1"/>
            <a:r>
              <a:rPr lang="en-US" altLang="zh-TW" smtClean="0"/>
              <a:t>Roberts operator</a:t>
            </a:r>
          </a:p>
          <a:p>
            <a:pPr lvl="1" eaLnBrk="1" hangingPunct="1"/>
            <a:r>
              <a:rPr lang="en-US" altLang="zh-TW" smtClean="0"/>
              <a:t>Prewiit operator</a:t>
            </a:r>
          </a:p>
          <a:p>
            <a:pPr lvl="1" eaLnBrk="1" hangingPunct="1"/>
            <a:r>
              <a:rPr lang="en-US" altLang="zh-TW" smtClean="0"/>
              <a:t>Sobel operator</a:t>
            </a:r>
          </a:p>
        </p:txBody>
      </p:sp>
      <p:sp>
        <p:nvSpPr>
          <p:cNvPr id="1331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ECFC4BD-A742-4CA2-BEA6-0B6FB462D8B3}" type="slidenum">
              <a:rPr lang="en-US" altLang="en-US"/>
              <a:pPr/>
              <a:t>11</a:t>
            </a:fld>
            <a:endParaRPr lang="en-US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381000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Answer: </a:t>
            </a:r>
            <a:r>
              <a:rPr lang="en-US" dirty="0" smtClean="0"/>
              <a:t>3.6</a:t>
            </a:r>
          </a:p>
        </p:txBody>
      </p:sp>
      <p:sp>
        <p:nvSpPr>
          <p:cNvPr id="5632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38600" cy="4530725"/>
          </a:xfrm>
        </p:spPr>
        <p:txBody>
          <a:bodyPr>
            <a:normAutofit/>
          </a:bodyPr>
          <a:lstStyle/>
          <a:p>
            <a:r>
              <a:rPr lang="en-US" dirty="0" smtClean="0"/>
              <a:t>For the 5x5 2-D Gaussian mask ,</a:t>
            </a:r>
          </a:p>
          <a:p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 </a:t>
            </a:r>
            <a:r>
              <a:rPr lang="en-US" dirty="0" smtClean="0"/>
              <a:t> =0.5</a:t>
            </a:r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A6F66F-3A0F-480C-A750-5B89E70D7CA5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graphicFrame>
        <p:nvGraphicFramePr>
          <p:cNvPr id="56327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46165513"/>
              </p:ext>
            </p:extLst>
          </p:nvPr>
        </p:nvGraphicFramePr>
        <p:xfrm>
          <a:off x="685800" y="2809785"/>
          <a:ext cx="2160769" cy="1460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9" name="公式" r:id="rId3" imgW="1371600" imgH="927000" progId="Equation.3">
                  <p:embed/>
                </p:oleObj>
              </mc:Choice>
              <mc:Fallback>
                <p:oleObj name="公式" r:id="rId3" imgW="1371600" imgH="927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09785"/>
                        <a:ext cx="2160769" cy="146004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733800" y="62729"/>
            <a:ext cx="5392452" cy="4890271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500" dirty="0" smtClean="0"/>
              <a:t>Calculate  the value of G(</a:t>
            </a:r>
            <a:r>
              <a:rPr lang="en-US" sz="2500" dirty="0" err="1" smtClean="0"/>
              <a:t>x,y</a:t>
            </a:r>
            <a:r>
              <a:rPr lang="en-US" sz="2500" dirty="0" smtClean="0"/>
              <a:t>) when </a:t>
            </a:r>
            <a:r>
              <a:rPr lang="en-US" sz="2500" dirty="0" smtClean="0">
                <a:sym typeface="Symbol"/>
              </a:rPr>
              <a:t></a:t>
            </a:r>
            <a:r>
              <a:rPr lang="en-US" sz="2500" baseline="-25000" dirty="0" smtClean="0">
                <a:sym typeface="Symbol"/>
              </a:rPr>
              <a:t>x</a:t>
            </a:r>
            <a:r>
              <a:rPr lang="en-US" sz="2500" dirty="0" smtClean="0">
                <a:sym typeface="Symbol"/>
              </a:rPr>
              <a:t>= </a:t>
            </a:r>
            <a:r>
              <a:rPr lang="en-US" sz="2500" baseline="-25000" dirty="0" smtClean="0">
                <a:sym typeface="Symbol"/>
              </a:rPr>
              <a:t>y</a:t>
            </a:r>
            <a:r>
              <a:rPr lang="en-US" sz="2500" dirty="0" smtClean="0">
                <a:sym typeface="Symbol"/>
              </a:rPr>
              <a:t>=0 and</a:t>
            </a:r>
          </a:p>
          <a:p>
            <a:r>
              <a:rPr lang="en-US" sz="2900" dirty="0"/>
              <a:t>%</a:t>
            </a:r>
            <a:r>
              <a:rPr lang="en-US" sz="2900" dirty="0" err="1"/>
              <a:t>matlab</a:t>
            </a:r>
            <a:r>
              <a:rPr lang="en-US" sz="2900" dirty="0"/>
              <a:t>, assume y is always at 0</a:t>
            </a:r>
          </a:p>
          <a:p>
            <a:r>
              <a:rPr lang="en-US" sz="2900" dirty="0" smtClean="0"/>
              <a:t>Clear, sigma=0.5 </a:t>
            </a:r>
            <a:r>
              <a:rPr lang="en-US" sz="2900" dirty="0"/>
              <a:t>, </a:t>
            </a:r>
            <a:r>
              <a:rPr lang="en-US" sz="2900" dirty="0" err="1"/>
              <a:t>mean_x</a:t>
            </a:r>
            <a:r>
              <a:rPr lang="en-US" sz="2900" dirty="0"/>
              <a:t>=0 </a:t>
            </a:r>
          </a:p>
          <a:p>
            <a:r>
              <a:rPr lang="en-US" sz="2900" dirty="0"/>
              <a:t>for (</a:t>
            </a:r>
            <a:r>
              <a:rPr lang="en-US" sz="2900" dirty="0" err="1"/>
              <a:t>i</a:t>
            </a:r>
            <a:r>
              <a:rPr lang="en-US" sz="2900" dirty="0"/>
              <a:t>=1:7)</a:t>
            </a:r>
          </a:p>
          <a:p>
            <a:r>
              <a:rPr lang="en-US" sz="2900" dirty="0"/>
              <a:t> </a:t>
            </a:r>
            <a:r>
              <a:rPr lang="en-US" sz="2900" dirty="0" smtClean="0"/>
              <a:t> x</a:t>
            </a:r>
            <a:r>
              <a:rPr lang="en-US" sz="2900" dirty="0"/>
              <a:t>=(i-4)*sigma </a:t>
            </a:r>
            <a:endParaRPr lang="en-US" sz="2900" dirty="0" smtClean="0"/>
          </a:p>
          <a:p>
            <a:r>
              <a:rPr lang="en-US" sz="2900" dirty="0" smtClean="0"/>
              <a:t>  %</a:t>
            </a:r>
            <a:r>
              <a:rPr lang="en-US" sz="2900" dirty="0"/>
              <a:t>will make x=-3,-2,-1,0, 1 ,2 ,2, 3</a:t>
            </a:r>
          </a:p>
          <a:p>
            <a:r>
              <a:rPr lang="sv-SE" sz="2900" dirty="0"/>
              <a:t> </a:t>
            </a:r>
            <a:r>
              <a:rPr lang="sv-SE" sz="2900" dirty="0" smtClean="0"/>
              <a:t> g(i</a:t>
            </a:r>
            <a:r>
              <a:rPr lang="sv-SE" sz="2900" dirty="0"/>
              <a:t>)=(1/(2*pi*sigma^2</a:t>
            </a:r>
            <a:r>
              <a:rPr lang="sv-SE" sz="2900" dirty="0" smtClean="0"/>
              <a:t>))*...</a:t>
            </a:r>
          </a:p>
          <a:p>
            <a:r>
              <a:rPr lang="sv-SE" sz="2900" dirty="0"/>
              <a:t> </a:t>
            </a:r>
            <a:r>
              <a:rPr lang="sv-SE" sz="2900" dirty="0" smtClean="0"/>
              <a:t>          exp</a:t>
            </a:r>
            <a:r>
              <a:rPr lang="sv-SE" sz="2900" dirty="0"/>
              <a:t>(-(</a:t>
            </a:r>
            <a:r>
              <a:rPr lang="sv-SE" sz="2900" dirty="0" smtClean="0"/>
              <a:t>x-  mean_x</a:t>
            </a:r>
            <a:r>
              <a:rPr lang="sv-SE" sz="2900" dirty="0"/>
              <a:t>)^2/(2*sigma^2))</a:t>
            </a:r>
          </a:p>
          <a:p>
            <a:r>
              <a:rPr lang="en-US" sz="2900" dirty="0"/>
              <a:t>end</a:t>
            </a:r>
          </a:p>
          <a:p>
            <a:r>
              <a:rPr lang="en-US" sz="2900" dirty="0"/>
              <a:t>image (1</a:t>
            </a:r>
            <a:r>
              <a:rPr lang="en-US" sz="2900" dirty="0" smtClean="0"/>
              <a:t>),</a:t>
            </a:r>
            <a:r>
              <a:rPr lang="en-US" sz="2900" dirty="0" err="1" smtClean="0"/>
              <a:t>clf</a:t>
            </a:r>
            <a:r>
              <a:rPr lang="en-US" sz="2900" dirty="0" smtClean="0"/>
              <a:t>, plot(g</a:t>
            </a:r>
            <a:r>
              <a:rPr lang="en-US" sz="2900" dirty="0"/>
              <a:t>)</a:t>
            </a:r>
          </a:p>
          <a:p>
            <a:pPr marL="742950" lvl="2" indent="-342900"/>
            <a:r>
              <a:rPr lang="nn-NO" sz="2000" dirty="0" smtClean="0">
                <a:solidFill>
                  <a:srgbClr val="FF0000"/>
                </a:solidFill>
              </a:rPr>
              <a:t>Asnwer g(x=-3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)</a:t>
            </a:r>
            <a:r>
              <a:rPr lang="nn-NO" sz="2000" dirty="0" smtClean="0">
                <a:solidFill>
                  <a:srgbClr val="FF0000"/>
                </a:solidFill>
              </a:rPr>
              <a:t>, </a:t>
            </a:r>
            <a:r>
              <a:rPr lang="nn-NO" sz="2000" dirty="0">
                <a:solidFill>
                  <a:srgbClr val="FF0000"/>
                </a:solidFill>
              </a:rPr>
              <a:t>g(x</a:t>
            </a:r>
            <a:r>
              <a:rPr lang="nn-NO" sz="2000" dirty="0" smtClean="0">
                <a:solidFill>
                  <a:srgbClr val="FF0000"/>
                </a:solidFill>
              </a:rPr>
              <a:t>=-2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</a:t>
            </a:r>
            <a:r>
              <a:rPr lang="nn-NO" sz="2000" dirty="0" smtClean="0">
                <a:solidFill>
                  <a:srgbClr val="FF0000"/>
                </a:solidFill>
              </a:rPr>
              <a:t>), </a:t>
            </a:r>
            <a:r>
              <a:rPr lang="nn-NO" sz="2000" dirty="0">
                <a:solidFill>
                  <a:srgbClr val="FF0000"/>
                </a:solidFill>
              </a:rPr>
              <a:t>g(x</a:t>
            </a:r>
            <a:r>
              <a:rPr lang="nn-NO" sz="2000" dirty="0" smtClean="0">
                <a:solidFill>
                  <a:srgbClr val="FF0000"/>
                </a:solidFill>
              </a:rPr>
              <a:t>=-1</a:t>
            </a:r>
            <a:r>
              <a:rPr lang="en-US" sz="2000" dirty="0">
                <a:solidFill>
                  <a:srgbClr val="FF0000"/>
                </a:solidFill>
                <a:sym typeface="Symbol"/>
              </a:rPr>
              <a:t> </a:t>
            </a:r>
            <a:r>
              <a:rPr lang="nn-NO" sz="2000" dirty="0" smtClean="0">
                <a:solidFill>
                  <a:srgbClr val="FF0000"/>
                </a:solidFill>
              </a:rPr>
              <a:t>), g(x=0), g(x=1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 </a:t>
            </a:r>
            <a:r>
              <a:rPr lang="en-US" sz="2000" dirty="0">
                <a:solidFill>
                  <a:srgbClr val="FF0000"/>
                </a:solidFill>
                <a:sym typeface="Symbol"/>
              </a:rPr>
              <a:t></a:t>
            </a:r>
            <a:r>
              <a:rPr lang="nn-NO" sz="2000" dirty="0" smtClean="0">
                <a:solidFill>
                  <a:srgbClr val="FF0000"/>
                </a:solidFill>
              </a:rPr>
              <a:t>), g(x=2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</a:t>
            </a:r>
            <a:r>
              <a:rPr lang="nn-NO" sz="2000" dirty="0" smtClean="0">
                <a:solidFill>
                  <a:srgbClr val="FF0000"/>
                </a:solidFill>
              </a:rPr>
              <a:t>), g(x=3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</a:t>
            </a:r>
            <a:r>
              <a:rPr lang="nn-NO" sz="2000" dirty="0">
                <a:solidFill>
                  <a:srgbClr val="FF0000"/>
                </a:solidFill>
              </a:rPr>
              <a:t>), </a:t>
            </a:r>
            <a:r>
              <a:rPr lang="nn-NO" sz="2000" dirty="0" smtClean="0">
                <a:solidFill>
                  <a:srgbClr val="FF0000"/>
                </a:solidFill>
              </a:rPr>
              <a:t>=</a:t>
            </a:r>
          </a:p>
          <a:p>
            <a:pPr marL="742950" lvl="2" indent="-342900"/>
            <a:r>
              <a:rPr lang="nn-NO" sz="2000" dirty="0"/>
              <a:t>g </a:t>
            </a:r>
            <a:r>
              <a:rPr lang="nn-NO" sz="2000" dirty="0" smtClean="0"/>
              <a:t>=    </a:t>
            </a:r>
            <a:r>
              <a:rPr lang="nn-NO" sz="2000" dirty="0"/>
              <a:t>0.0071    0.0862    0.3861    0.6366    0.3861    0.0862    0.0071 </a:t>
            </a:r>
            <a:r>
              <a:rPr lang="nn-NO" sz="2000" dirty="0" smtClean="0"/>
              <a:t>(left / right mirro image)</a:t>
            </a:r>
          </a:p>
        </p:txBody>
      </p:sp>
      <p:pic>
        <p:nvPicPr>
          <p:cNvPr id="9" name="Picture 12" descr="Z:\khwong\www2\cmsc5711\_matlab_octave\ch3_edge\g_mas5x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16767"/>
            <a:ext cx="2255152" cy="16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Verdana" pitchFamily="34" charset="0"/>
                <a:ea typeface="新細明體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6FA6F66F-3A0F-480C-A750-5B89E70D7CA5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105400" y="6351663"/>
            <a:ext cx="2895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705600" y="5661630"/>
            <a:ext cx="0" cy="7906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86600" y="619006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467600" y="618475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848600" y="618025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24600" y="616349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67400" y="616349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10200" y="616349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05400" y="634661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-3</a:t>
            </a:r>
            <a:r>
              <a:rPr lang="en-US" dirty="0" smtClean="0">
                <a:sym typeface="Symbol"/>
              </a:rPr>
              <a:t>  -2 -1 0 1 2 3</a:t>
            </a:r>
            <a:endParaRPr lang="en-US" dirty="0"/>
          </a:p>
        </p:txBody>
      </p:sp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67201"/>
            <a:ext cx="3048000" cy="209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4265828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G(</a:t>
            </a:r>
            <a:r>
              <a:rPr lang="en-US" dirty="0" err="1" smtClean="0"/>
              <a:t>x,y</a:t>
            </a:r>
            <a:r>
              <a:rPr lang="en-US" dirty="0" smtClean="0"/>
              <a:t>) in 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764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3.7</a:t>
            </a:r>
          </a:p>
        </p:txBody>
      </p:sp>
      <p:sp>
        <p:nvSpPr>
          <p:cNvPr id="57347" name="Text Placeholder 2"/>
          <p:cNvSpPr>
            <a:spLocks noGrp="1"/>
          </p:cNvSpPr>
          <p:nvPr>
            <p:ph type="body" sz="half" idx="1"/>
          </p:nvPr>
        </p:nvSpPr>
        <p:spPr>
          <a:xfrm>
            <a:off x="539552" y="1268760"/>
            <a:ext cx="2520280" cy="45307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Fill in the blanks of this  Gaussian mask of size 9x9 , sigma (</a:t>
            </a:r>
            <a:r>
              <a:rPr lang="en-US" dirty="0" smtClean="0">
                <a:sym typeface="Symbol"/>
              </a:rPr>
              <a:t></a:t>
            </a:r>
            <a:r>
              <a:rPr lang="en-US" dirty="0" smtClean="0"/>
              <a:t>)=2</a:t>
            </a:r>
          </a:p>
          <a:p>
            <a:r>
              <a:rPr lang="en-US" dirty="0" smtClean="0"/>
              <a:t>Sketch the function</a:t>
            </a:r>
          </a:p>
        </p:txBody>
      </p:sp>
      <p:sp>
        <p:nvSpPr>
          <p:cNvPr id="57348" name="Content Placeholder 3"/>
          <p:cNvSpPr>
            <a:spLocks noGrp="1"/>
          </p:cNvSpPr>
          <p:nvPr>
            <p:ph sz="half" idx="2"/>
          </p:nvPr>
        </p:nvSpPr>
        <p:spPr>
          <a:xfrm>
            <a:off x="3059832" y="1340768"/>
            <a:ext cx="6084168" cy="4530725"/>
          </a:xfrm>
        </p:spPr>
        <p:txBody>
          <a:bodyPr>
            <a:normAutofit lnSpcReduction="10000"/>
          </a:bodyPr>
          <a:lstStyle/>
          <a:p>
            <a:endParaRPr lang="en-US" sz="1600" dirty="0" smtClean="0"/>
          </a:p>
          <a:p>
            <a:r>
              <a:rPr lang="en-US" sz="2200" dirty="0" smtClean="0"/>
              <a:t>    G(</a:t>
            </a:r>
            <a:r>
              <a:rPr lang="en-US" sz="2200" dirty="0" err="1" smtClean="0"/>
              <a:t>x,y</a:t>
            </a:r>
            <a:r>
              <a:rPr lang="en-US" sz="2200" dirty="0" smtClean="0"/>
              <a:t>)=</a:t>
            </a:r>
          </a:p>
          <a:p>
            <a:r>
              <a:rPr lang="en-US" sz="1300" dirty="0" smtClean="0"/>
              <a:t>    0.0007    0.0017    0.0033    0.0048    0.0054    0.0048    0.0033    0.0017    0.0007</a:t>
            </a:r>
          </a:p>
          <a:p>
            <a:r>
              <a:rPr lang="en-US" sz="1300" dirty="0" smtClean="0"/>
              <a:t>    0.0017    0.0042    0.0078    0.0114    0.0129    0.0114    0.0078    0.0042    0.0017</a:t>
            </a:r>
          </a:p>
          <a:p>
            <a:r>
              <a:rPr lang="en-US" sz="1300" dirty="0" smtClean="0"/>
              <a:t>    0.0033    0.0078    0.0146    0.0213    0.0241    0.0213    0.0146    0.0078    0.0033</a:t>
            </a:r>
          </a:p>
          <a:p>
            <a:r>
              <a:rPr lang="en-US" sz="1300" dirty="0" smtClean="0"/>
              <a:t>    0.0048    0.0114    0.0213    0.0310    0.0351    0.0310    0.0213    0.0114    0.0048</a:t>
            </a:r>
          </a:p>
          <a:p>
            <a:r>
              <a:rPr lang="en-US" sz="1300" dirty="0" smtClean="0"/>
              <a:t>    0.0054    0.0129    0.0241    0.0351    ____?    ____?    0.0241    0.0129    0.0054</a:t>
            </a:r>
          </a:p>
          <a:p>
            <a:r>
              <a:rPr lang="en-US" sz="1300" dirty="0" smtClean="0"/>
              <a:t>    0.0048    0.0114    0.0213    0.0310    0.0351    ____?    0.0213    0.0114    0.0048</a:t>
            </a:r>
          </a:p>
          <a:p>
            <a:r>
              <a:rPr lang="en-US" sz="1300" dirty="0" smtClean="0"/>
              <a:t>    0.0033    0.0078    0.0146    0.0213    0.0241    0.0213    0.0146    0.0078    0.0033</a:t>
            </a:r>
          </a:p>
          <a:p>
            <a:r>
              <a:rPr lang="en-US" sz="1300" dirty="0" smtClean="0"/>
              <a:t>    0.0017    0.0042    0.0078    0.0114    0.0129    0.0114    0.0078    0.0042    0.0017</a:t>
            </a:r>
          </a:p>
          <a:p>
            <a:r>
              <a:rPr lang="en-US" sz="1300" dirty="0" smtClean="0"/>
              <a:t>    0.0007    0.0017    0.0033    0.0048    0.0054    0.0048    0.0033    0.0017    0.0007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D02793-92E4-438D-B69B-FCC1933A6653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graphicFrame>
        <p:nvGraphicFramePr>
          <p:cNvPr id="57351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3960474"/>
              </p:ext>
            </p:extLst>
          </p:nvPr>
        </p:nvGraphicFramePr>
        <p:xfrm>
          <a:off x="3419872" y="4365104"/>
          <a:ext cx="2895600" cy="191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2" name="Equation" r:id="rId3" imgW="1384300" imgH="914400" progId="Equation.3">
                  <p:embed/>
                </p:oleObj>
              </mc:Choice>
              <mc:Fallback>
                <p:oleObj name="Equation" r:id="rId3" imgW="138430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4365104"/>
                        <a:ext cx="2895600" cy="1912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6248400" y="1524000"/>
            <a:ext cx="22860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7000" y="896034"/>
            <a:ext cx="8300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i="1" dirty="0" smtClean="0"/>
              <a:t>=m</a:t>
            </a:r>
            <a:r>
              <a:rPr lang="en-US" i="1" baseline="-25000" dirty="0" smtClean="0"/>
              <a:t>x</a:t>
            </a:r>
          </a:p>
          <a:p>
            <a:r>
              <a:rPr lang="en-US" i="1" dirty="0"/>
              <a:t>y</a:t>
            </a:r>
            <a:r>
              <a:rPr lang="en-US" i="1" dirty="0" smtClean="0"/>
              <a:t>=m</a:t>
            </a:r>
            <a:r>
              <a:rPr lang="en-US" i="1" baseline="-25000" dirty="0" smtClean="0"/>
              <a:t>y</a:t>
            </a:r>
            <a:endParaRPr lang="en-US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543800" y="1048434"/>
            <a:ext cx="116249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x=1+m</a:t>
            </a:r>
            <a:r>
              <a:rPr lang="en-US" i="1" baseline="-25000" dirty="0" smtClean="0"/>
              <a:t>x</a:t>
            </a:r>
          </a:p>
          <a:p>
            <a:r>
              <a:rPr lang="en-US" i="1" dirty="0"/>
              <a:t>y</a:t>
            </a:r>
            <a:r>
              <a:rPr lang="en-US" i="1" dirty="0" smtClean="0"/>
              <a:t>=m</a:t>
            </a:r>
            <a:r>
              <a:rPr lang="en-US" i="1" baseline="-25000" dirty="0" smtClean="0"/>
              <a:t>y</a:t>
            </a:r>
            <a:endParaRPr lang="en-US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81800" y="1694765"/>
            <a:ext cx="762000" cy="1200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158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10750" y="1"/>
            <a:ext cx="82296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Answer: </a:t>
            </a:r>
            <a:r>
              <a:rPr lang="en-US" dirty="0" smtClean="0"/>
              <a:t>Exercise 3.7</a:t>
            </a:r>
          </a:p>
        </p:txBody>
      </p:sp>
      <p:sp>
        <p:nvSpPr>
          <p:cNvPr id="57347" name="Text Placeholder 2"/>
          <p:cNvSpPr>
            <a:spLocks noGrp="1"/>
          </p:cNvSpPr>
          <p:nvPr>
            <p:ph type="body" sz="half" idx="1"/>
          </p:nvPr>
        </p:nvSpPr>
        <p:spPr>
          <a:xfrm>
            <a:off x="539552" y="1268760"/>
            <a:ext cx="2520280" cy="45307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Fill in the blanks  Gaussian mask of size the 9x9 , sigma (</a:t>
            </a:r>
            <a:r>
              <a:rPr lang="en-US" sz="2400" dirty="0" smtClean="0">
                <a:sym typeface="Symbol"/>
              </a:rPr>
              <a:t></a:t>
            </a:r>
            <a:r>
              <a:rPr lang="en-US" sz="2400" dirty="0" smtClean="0"/>
              <a:t>)=2</a:t>
            </a:r>
          </a:p>
        </p:txBody>
      </p:sp>
      <p:sp>
        <p:nvSpPr>
          <p:cNvPr id="57348" name="Content Placeholder 3"/>
          <p:cNvSpPr>
            <a:spLocks noGrp="1"/>
          </p:cNvSpPr>
          <p:nvPr>
            <p:ph sz="half" idx="2"/>
          </p:nvPr>
        </p:nvSpPr>
        <p:spPr>
          <a:xfrm>
            <a:off x="3059832" y="1340768"/>
            <a:ext cx="6084168" cy="4530725"/>
          </a:xfrm>
        </p:spPr>
        <p:txBody>
          <a:bodyPr>
            <a:normAutofit/>
          </a:bodyPr>
          <a:lstStyle/>
          <a:p>
            <a:endParaRPr lang="en-US" sz="1600" dirty="0" smtClean="0"/>
          </a:p>
          <a:p>
            <a:r>
              <a:rPr lang="en-US" sz="1300" dirty="0" smtClean="0"/>
              <a:t>    0.0007    0.0017    0.0033    0.0048    0.0054    0.0048    0.0033    0.0017    0.0007</a:t>
            </a:r>
          </a:p>
          <a:p>
            <a:r>
              <a:rPr lang="en-US" sz="1300" dirty="0" smtClean="0"/>
              <a:t>    0.0017    0.0042    0.0078    0.0114    0.0129    0.0114    0.0078    0.0042    0.0017</a:t>
            </a:r>
          </a:p>
          <a:p>
            <a:r>
              <a:rPr lang="en-US" sz="1300" dirty="0" smtClean="0"/>
              <a:t>    0.0033    0.0078    0.0146    0.0213    0.0241    0.0213    0.0146    0.0078    0.0033</a:t>
            </a:r>
          </a:p>
          <a:p>
            <a:r>
              <a:rPr lang="en-US" sz="1300" dirty="0" smtClean="0"/>
              <a:t>    0.0048    0.0114    0.0213    </a:t>
            </a:r>
            <a:r>
              <a:rPr lang="en-US" sz="1300" dirty="0"/>
              <a:t>0.0310    0.0351    </a:t>
            </a:r>
            <a:r>
              <a:rPr lang="en-US" sz="1300" dirty="0" smtClean="0"/>
              <a:t>0.0310    0.0213    0.0114    0.0048</a:t>
            </a:r>
          </a:p>
          <a:p>
            <a:r>
              <a:rPr lang="en-US" sz="1300" dirty="0" smtClean="0"/>
              <a:t>    0.0054    0.0129    0.0241    0.0351    </a:t>
            </a:r>
            <a:r>
              <a:rPr lang="en-US" sz="1300" u="sng" dirty="0" smtClean="0">
                <a:solidFill>
                  <a:srgbClr val="FF0000"/>
                </a:solidFill>
              </a:rPr>
              <a:t>0.0398</a:t>
            </a:r>
            <a:r>
              <a:rPr lang="en-US" sz="1300" dirty="0" smtClean="0"/>
              <a:t>    </a:t>
            </a:r>
            <a:r>
              <a:rPr lang="en-US" sz="1300" u="sng" dirty="0" smtClean="0">
                <a:solidFill>
                  <a:srgbClr val="FF0000"/>
                </a:solidFill>
              </a:rPr>
              <a:t>0.0351</a:t>
            </a:r>
            <a:r>
              <a:rPr lang="en-US" sz="1300" dirty="0" smtClean="0"/>
              <a:t>    0.0241    0.0129    0.0054</a:t>
            </a:r>
          </a:p>
          <a:p>
            <a:r>
              <a:rPr lang="en-US" sz="1300" dirty="0" smtClean="0"/>
              <a:t>    0.0048    0.0114    0.0213    0.0310    0.0351    </a:t>
            </a:r>
            <a:r>
              <a:rPr lang="en-US" sz="1300" u="sng" dirty="0" smtClean="0">
                <a:solidFill>
                  <a:srgbClr val="FF0000"/>
                </a:solidFill>
              </a:rPr>
              <a:t>0.0310</a:t>
            </a:r>
            <a:r>
              <a:rPr lang="en-US" sz="1300" dirty="0" smtClean="0"/>
              <a:t>    0.0213    0.0114    0.0048</a:t>
            </a:r>
          </a:p>
          <a:p>
            <a:r>
              <a:rPr lang="en-US" sz="1300" dirty="0" smtClean="0"/>
              <a:t>    0.0033    0.0078    0.0146    0.0213    0.0241    0.0213    0.0146    0.0078    0.0033</a:t>
            </a:r>
          </a:p>
          <a:p>
            <a:r>
              <a:rPr lang="en-US" sz="1300" dirty="0" smtClean="0"/>
              <a:t>    0.0017    0.0042    0.0078    0.0114    0.0129    0.0114    0.0078    0.0042    0.0017</a:t>
            </a:r>
          </a:p>
          <a:p>
            <a:r>
              <a:rPr lang="en-US" sz="1300" dirty="0" smtClean="0"/>
              <a:t>    0.0007    0.0017    0.0033    0.0048    0.0054    0.0048    0.0033    0.0017    0.0007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D02793-92E4-438D-B69B-FCC1933A6653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graphicFrame>
        <p:nvGraphicFramePr>
          <p:cNvPr id="57351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10991345"/>
              </p:ext>
            </p:extLst>
          </p:nvPr>
        </p:nvGraphicFramePr>
        <p:xfrm>
          <a:off x="3200400" y="4259604"/>
          <a:ext cx="2872602" cy="1897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6" name="Equation" r:id="rId3" imgW="1384300" imgH="914400" progId="Equation.3">
                  <p:embed/>
                </p:oleObj>
              </mc:Choice>
              <mc:Fallback>
                <p:oleObj name="Equation" r:id="rId3" imgW="1384300" imgH="914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259604"/>
                        <a:ext cx="2872602" cy="189774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05064"/>
            <a:ext cx="2731429" cy="240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5" y="2924944"/>
            <a:ext cx="2880320" cy="33855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clear %</a:t>
            </a:r>
            <a:r>
              <a:rPr lang="en-US" sz="1400" dirty="0" err="1"/>
              <a:t>matlab</a:t>
            </a:r>
            <a:endParaRPr lang="en-US" sz="1400" dirty="0"/>
          </a:p>
          <a:p>
            <a:r>
              <a:rPr lang="en-US" sz="1400" dirty="0"/>
              <a:t>sigma=2 % in </a:t>
            </a:r>
            <a:r>
              <a:rPr lang="en-US" sz="1400" dirty="0" err="1"/>
              <a:t>matlab</a:t>
            </a:r>
            <a:r>
              <a:rPr lang="en-US" sz="1400" dirty="0"/>
              <a:t> , no -</a:t>
            </a:r>
            <a:r>
              <a:rPr lang="en-US" sz="1400" dirty="0" err="1"/>
              <a:t>ve</a:t>
            </a:r>
            <a:r>
              <a:rPr lang="en-US" sz="1400" dirty="0"/>
              <a:t> index for looping, so shift center to (5,5)</a:t>
            </a:r>
          </a:p>
          <a:p>
            <a:r>
              <a:rPr lang="en-US" sz="1400" dirty="0" err="1"/>
              <a:t>mean_x</a:t>
            </a:r>
            <a:r>
              <a:rPr lang="en-US" sz="1400" dirty="0"/>
              <a:t>=5 , </a:t>
            </a:r>
            <a:r>
              <a:rPr lang="en-US" sz="1400" dirty="0" err="1"/>
              <a:t>mean_y</a:t>
            </a:r>
            <a:r>
              <a:rPr lang="en-US" sz="1400" dirty="0"/>
              <a:t>=5 </a:t>
            </a:r>
          </a:p>
          <a:p>
            <a:r>
              <a:rPr lang="en-US" sz="1400" dirty="0"/>
              <a:t>for y=1:9</a:t>
            </a:r>
          </a:p>
          <a:p>
            <a:r>
              <a:rPr lang="en-US" sz="1400" dirty="0"/>
              <a:t>for x=1:9</a:t>
            </a:r>
          </a:p>
          <a:p>
            <a:r>
              <a:rPr lang="es-ES" sz="1400" dirty="0"/>
              <a:t>g(</a:t>
            </a:r>
            <a:r>
              <a:rPr lang="es-ES" sz="1400" dirty="0" err="1"/>
              <a:t>x,y</a:t>
            </a:r>
            <a:r>
              <a:rPr lang="es-ES" sz="1400" dirty="0"/>
              <a:t>)=(1/(2*pi*sigma^2))*</a:t>
            </a:r>
            <a:r>
              <a:rPr lang="es-ES" sz="1400" dirty="0" err="1"/>
              <a:t>exp</a:t>
            </a:r>
            <a:r>
              <a:rPr lang="es-ES" sz="1400" dirty="0"/>
              <a:t>(-((x-</a:t>
            </a:r>
            <a:r>
              <a:rPr lang="es-ES" sz="1400" dirty="0" err="1"/>
              <a:t>mean_x</a:t>
            </a:r>
            <a:r>
              <a:rPr lang="es-ES" sz="1400" dirty="0"/>
              <a:t>)^2+(y-</a:t>
            </a:r>
            <a:r>
              <a:rPr lang="es-ES" sz="1400" dirty="0" err="1"/>
              <a:t>mean_y</a:t>
            </a:r>
            <a:r>
              <a:rPr lang="es-ES" sz="1400" dirty="0"/>
              <a:t>)^2) /(2*sigma^2))</a:t>
            </a:r>
          </a:p>
          <a:p>
            <a:r>
              <a:rPr lang="en-US" sz="1400" dirty="0"/>
              <a:t>end</a:t>
            </a:r>
          </a:p>
          <a:p>
            <a:r>
              <a:rPr lang="en-US" sz="1400" dirty="0"/>
              <a:t>end</a:t>
            </a:r>
          </a:p>
          <a:p>
            <a:r>
              <a:rPr lang="en-US" sz="1400" dirty="0"/>
              <a:t>mesh(g)</a:t>
            </a:r>
          </a:p>
          <a:p>
            <a:r>
              <a:rPr lang="en-US" sz="1400" dirty="0"/>
              <a:t>title('2D Gaussian function')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43200" y="892254"/>
            <a:ext cx="177965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1/(2*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pi*2^2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>
          <a:xfrm>
            <a:off x="3633027" y="1261586"/>
            <a:ext cx="2615373" cy="1417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15199" y="523495"/>
            <a:ext cx="154550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1/(2*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pi*2^2</a:t>
            </a:r>
            <a:r>
              <a:rPr lang="en-US" sz="1600" dirty="0" smtClean="0">
                <a:solidFill>
                  <a:srgbClr val="FF0000"/>
                </a:solidFill>
              </a:rPr>
              <a:t>)*</a:t>
            </a:r>
            <a:r>
              <a:rPr lang="en-US" sz="1600" dirty="0" err="1" smtClean="0">
                <a:solidFill>
                  <a:srgbClr val="FF0000"/>
                </a:solidFill>
              </a:rPr>
              <a:t>exp</a:t>
            </a:r>
            <a:r>
              <a:rPr lang="en-US" sz="1600" dirty="0" smtClean="0">
                <a:solidFill>
                  <a:srgbClr val="FF0000"/>
                </a:solidFill>
              </a:rPr>
              <a:t>(-1/8)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67196" y="1108270"/>
            <a:ext cx="448003" cy="15703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67599" y="1107699"/>
            <a:ext cx="154550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1/(2*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pi*2^2</a:t>
            </a:r>
            <a:r>
              <a:rPr lang="en-US" sz="1600" dirty="0" smtClean="0">
                <a:solidFill>
                  <a:srgbClr val="FF0000"/>
                </a:solidFill>
              </a:rPr>
              <a:t>)*</a:t>
            </a:r>
            <a:r>
              <a:rPr lang="en-US" sz="1600" dirty="0" err="1" smtClean="0">
                <a:solidFill>
                  <a:srgbClr val="FF0000"/>
                </a:solidFill>
              </a:rPr>
              <a:t>exp</a:t>
            </a:r>
            <a:r>
              <a:rPr lang="en-US" sz="1600" dirty="0" smtClean="0">
                <a:solidFill>
                  <a:srgbClr val="FF0000"/>
                </a:solidFill>
              </a:rPr>
              <a:t>(-2/8)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010400" y="1692474"/>
            <a:ext cx="457199" cy="1232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48200" y="815882"/>
            <a:ext cx="8300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i="1" dirty="0" smtClean="0"/>
              <a:t>=m</a:t>
            </a:r>
            <a:r>
              <a:rPr lang="en-US" i="1" baseline="-25000" dirty="0" smtClean="0"/>
              <a:t>x</a:t>
            </a:r>
          </a:p>
          <a:p>
            <a:r>
              <a:rPr lang="en-US" i="1" dirty="0"/>
              <a:t>y</a:t>
            </a:r>
            <a:r>
              <a:rPr lang="en-US" i="1" dirty="0" smtClean="0"/>
              <a:t>=m</a:t>
            </a:r>
            <a:r>
              <a:rPr lang="en-US" i="1" baseline="-25000" dirty="0" smtClean="0"/>
              <a:t>y</a:t>
            </a:r>
            <a:endParaRPr lang="en-US" i="1" baseline="-250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78235" y="1462213"/>
            <a:ext cx="770165" cy="1216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04698" y="753755"/>
            <a:ext cx="116249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x=1+m</a:t>
            </a:r>
            <a:r>
              <a:rPr lang="en-US" i="1" baseline="-25000" dirty="0" smtClean="0"/>
              <a:t>x</a:t>
            </a:r>
          </a:p>
          <a:p>
            <a:r>
              <a:rPr lang="en-US" i="1" dirty="0"/>
              <a:t>y</a:t>
            </a:r>
            <a:r>
              <a:rPr lang="en-US" i="1" dirty="0" smtClean="0"/>
              <a:t>=m</a:t>
            </a:r>
            <a:r>
              <a:rPr lang="en-US" i="1" baseline="-25000" dirty="0" smtClean="0"/>
              <a:t>y</a:t>
            </a:r>
            <a:endParaRPr lang="en-US" i="1" baseline="-25000" dirty="0"/>
          </a:p>
        </p:txBody>
      </p:sp>
      <p:cxnSp>
        <p:nvCxnSpPr>
          <p:cNvPr id="28" name="Straight Arrow Connector 27"/>
          <p:cNvCxnSpPr>
            <a:stCxn id="26" idx="2"/>
          </p:cNvCxnSpPr>
          <p:nvPr/>
        </p:nvCxnSpPr>
        <p:spPr>
          <a:xfrm>
            <a:off x="6285947" y="1400086"/>
            <a:ext cx="581249" cy="1278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209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Worksheet 3.8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Can you </a:t>
            </a:r>
            <a:r>
              <a:rPr lang="en-US" altLang="en-US" dirty="0" smtClean="0"/>
              <a:t>describe </a:t>
            </a:r>
            <a:r>
              <a:rPr lang="en-US" altLang="en-US" dirty="0"/>
              <a:t>what is a Gaussian distribution?</a:t>
            </a:r>
          </a:p>
          <a:p>
            <a:r>
              <a:rPr lang="en-US" altLang="en-US" dirty="0"/>
              <a:t>Answer:________________________</a:t>
            </a:r>
          </a:p>
          <a:p>
            <a:endParaRPr lang="en-US" dirty="0" smtClean="0"/>
          </a:p>
          <a:p>
            <a:r>
              <a:rPr lang="en-US" dirty="0" smtClean="0"/>
              <a:t>Write the algorithm for the Canny edge detector.</a:t>
            </a:r>
          </a:p>
          <a:p>
            <a:r>
              <a:rPr lang="en-US" dirty="0" smtClean="0"/>
              <a:t>Answer:______________________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 the Canny edge detector is so popular in image processing?</a:t>
            </a:r>
          </a:p>
          <a:p>
            <a:r>
              <a:rPr lang="en-US" dirty="0" smtClean="0"/>
              <a:t>Answer:_________________________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CD0278-474E-4DC1-961D-CD2F88AD1C39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4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Answer</a:t>
            </a:r>
            <a:r>
              <a:rPr lang="en-US" smtClean="0"/>
              <a:t>: tutorial </a:t>
            </a:r>
            <a:r>
              <a:rPr lang="en-US" dirty="0" smtClean="0"/>
              <a:t>3.8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Can you </a:t>
            </a:r>
            <a:r>
              <a:rPr lang="en-US" altLang="en-US" dirty="0" smtClean="0"/>
              <a:t>describe </a:t>
            </a:r>
            <a:r>
              <a:rPr lang="en-US" altLang="en-US" dirty="0"/>
              <a:t>what is a Gaussian distribution?</a:t>
            </a:r>
          </a:p>
          <a:p>
            <a:r>
              <a:rPr lang="en-US" dirty="0" err="1">
                <a:solidFill>
                  <a:srgbClr val="FF0000"/>
                </a:solidFill>
              </a:rPr>
              <a:t>Answer:_in</a:t>
            </a:r>
            <a:r>
              <a:rPr lang="en-US" dirty="0">
                <a:solidFill>
                  <a:srgbClr val="FF0000"/>
                </a:solidFill>
              </a:rPr>
              <a:t> lecture notes</a:t>
            </a:r>
          </a:p>
          <a:p>
            <a:endParaRPr lang="en-US" dirty="0" smtClean="0"/>
          </a:p>
          <a:p>
            <a:r>
              <a:rPr lang="en-US" dirty="0" smtClean="0"/>
              <a:t>Write </a:t>
            </a:r>
            <a:r>
              <a:rPr lang="en-US" dirty="0"/>
              <a:t>the algorithm for the Canny edge detector.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Answer:_in</a:t>
            </a:r>
            <a:r>
              <a:rPr lang="en-US" dirty="0" smtClean="0">
                <a:solidFill>
                  <a:srgbClr val="FF0000"/>
                </a:solidFill>
              </a:rPr>
              <a:t> lecture notes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the Canny edge detector is so popular in image processing?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Answer: can output one pixel wide edges, easy to implement and can run in real time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CD0278-474E-4DC1-961D-CD2F88AD1C39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53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u="sng" smtClean="0"/>
              <a:t>Convolution</a:t>
            </a:r>
            <a:r>
              <a:rPr lang="en-US" altLang="en-US" smtClean="0"/>
              <a:t> method</a:t>
            </a:r>
          </a:p>
        </p:txBody>
      </p:sp>
      <p:sp>
        <p:nvSpPr>
          <p:cNvPr id="1433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Convolution is an important and popular technique in signal processing</a:t>
            </a:r>
          </a:p>
          <a:p>
            <a:pPr eaLnBrk="1" hangingPunct="1"/>
            <a:r>
              <a:rPr lang="en-US" altLang="en-US" smtClean="0"/>
              <a:t>Edges can found by convoluting an image with a mask</a:t>
            </a:r>
          </a:p>
        </p:txBody>
      </p:sp>
      <p:sp>
        <p:nvSpPr>
          <p:cNvPr id="1434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143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7FE461-F905-4737-AF1B-2EC79820C791}" type="slidenum">
              <a:rPr lang="en-US" altLang="en-US"/>
              <a:pPr/>
              <a:t>12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Gradient calculation by convolution*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6934200" cy="4530725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Differentiate an image I w.r.t x</a:t>
            </a:r>
          </a:p>
          <a:p>
            <a:pPr eaLnBrk="1" hangingPunct="1"/>
            <a:r>
              <a:rPr lang="en-US" altLang="en-US" sz="2400" smtClean="0"/>
              <a:t>G(I)=gradient of I= dI/dx</a:t>
            </a:r>
          </a:p>
          <a:p>
            <a:pPr eaLnBrk="1" hangingPunct="1"/>
            <a:r>
              <a:rPr lang="en-US" altLang="en-US" sz="2400" smtClean="0"/>
              <a:t>It is the same as </a:t>
            </a:r>
          </a:p>
          <a:p>
            <a:pPr eaLnBrk="1" hangingPunct="1"/>
            <a:r>
              <a:rPr lang="en-US" altLang="en-US" sz="2400" smtClean="0"/>
              <a:t>dI/dx    </a:t>
            </a:r>
            <a:r>
              <a:rPr lang="en-US" altLang="en-US" sz="2400" smtClean="0">
                <a:sym typeface="Symbol" pitchFamily="18" charset="2"/>
              </a:rPr>
              <a:t>       </a:t>
            </a:r>
            <a:r>
              <a:rPr lang="en-US" altLang="en-US" sz="2400" smtClean="0"/>
              <a:t>(d/dx)*I</a:t>
            </a:r>
          </a:p>
        </p:txBody>
      </p:sp>
      <p:graphicFrame>
        <p:nvGraphicFramePr>
          <p:cNvPr id="15364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1781175" y="4648200"/>
          <a:ext cx="42386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3" name="Equation" r:id="rId3" imgW="2870200" imgH="914400" progId="Equation.3">
                  <p:embed/>
                </p:oleObj>
              </mc:Choice>
              <mc:Fallback>
                <p:oleObj name="Equation" r:id="rId3" imgW="2870200" imgH="914400" progId="Equation.3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175" y="4648200"/>
                        <a:ext cx="4238625" cy="135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1536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F240B58-4464-44EE-8B77-837755B582DA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5367" name="Text Box 4"/>
          <p:cNvSpPr txBox="1">
            <a:spLocks noChangeArrowheads="1"/>
          </p:cNvSpPr>
          <p:nvPr/>
        </p:nvSpPr>
        <p:spPr bwMode="auto">
          <a:xfrm>
            <a:off x="3657600" y="3733800"/>
            <a:ext cx="2947988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*=Convolution operator</a:t>
            </a:r>
          </a:p>
        </p:txBody>
      </p:sp>
      <p:sp>
        <p:nvSpPr>
          <p:cNvPr id="15368" name="Line 5"/>
          <p:cNvSpPr>
            <a:spLocks noChangeShapeType="1"/>
          </p:cNvSpPr>
          <p:nvPr/>
        </p:nvSpPr>
        <p:spPr bwMode="auto">
          <a:xfrm flipH="1" flipV="1">
            <a:off x="3276600" y="3352800"/>
            <a:ext cx="381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Text Box 6"/>
          <p:cNvSpPr txBox="1">
            <a:spLocks noChangeArrowheads="1"/>
          </p:cNvSpPr>
          <p:nvPr/>
        </p:nvSpPr>
        <p:spPr bwMode="auto">
          <a:xfrm>
            <a:off x="1447800" y="3733800"/>
            <a:ext cx="1879600" cy="654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Gradient mask</a:t>
            </a:r>
          </a:p>
          <a:p>
            <a:r>
              <a:rPr lang="en-US" altLang="en-US"/>
              <a:t>Or filter mask</a:t>
            </a:r>
          </a:p>
        </p:txBody>
      </p:sp>
      <p:sp>
        <p:nvSpPr>
          <p:cNvPr id="15370" name="Line 7"/>
          <p:cNvSpPr>
            <a:spLocks noChangeShapeType="1"/>
          </p:cNvSpPr>
          <p:nvPr/>
        </p:nvSpPr>
        <p:spPr bwMode="auto">
          <a:xfrm flipV="1">
            <a:off x="2438400" y="3505200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1" name="AutoShape 8"/>
          <p:cNvSpPr>
            <a:spLocks/>
          </p:cNvSpPr>
          <p:nvPr/>
        </p:nvSpPr>
        <p:spPr bwMode="auto">
          <a:xfrm rot="5400000">
            <a:off x="2667000" y="3048000"/>
            <a:ext cx="76200" cy="838200"/>
          </a:xfrm>
          <a:prstGeom prst="rightBrace">
            <a:avLst>
              <a:gd name="adj1" fmla="val 91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38" y="53340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 sz="3200" smtClean="0"/>
              <a:t>Assume Gx,Gy are separable, the total gradient Gm becomes</a:t>
            </a:r>
            <a:endParaRPr lang="en-US" altLang="zh-TW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924800" cy="4530725"/>
          </a:xfrm>
        </p:spPr>
        <p:txBody>
          <a:bodyPr/>
          <a:lstStyle/>
          <a:p>
            <a:pPr eaLnBrk="1" hangingPunct="1"/>
            <a:r>
              <a:rPr lang="en-US" altLang="zh-TW" sz="2400" i="1" smtClean="0"/>
              <a:t>Horizontal gradient =G</a:t>
            </a:r>
            <a:r>
              <a:rPr lang="en-US" altLang="zh-TW" sz="2400" i="1" baseline="-25000" smtClean="0"/>
              <a:t>x</a:t>
            </a:r>
            <a:r>
              <a:rPr lang="en-US" altLang="zh-TW" sz="2400" i="1" smtClean="0"/>
              <a:t>(i,j)= h_A * I(i,j)</a:t>
            </a:r>
          </a:p>
          <a:p>
            <a:pPr eaLnBrk="1" hangingPunct="1"/>
            <a:r>
              <a:rPr lang="en-US" altLang="zh-TW" sz="2400" i="1" smtClean="0"/>
              <a:t>vertical gradient= G</a:t>
            </a:r>
            <a:r>
              <a:rPr lang="en-US" altLang="zh-TW" sz="2400" i="1" baseline="-25000" smtClean="0"/>
              <a:t>y</a:t>
            </a:r>
            <a:r>
              <a:rPr lang="en-US" altLang="zh-TW" sz="2400" i="1" smtClean="0"/>
              <a:t>(i,j)= h_B * I(i,j)</a:t>
            </a:r>
          </a:p>
          <a:p>
            <a:pPr eaLnBrk="1" hangingPunct="1"/>
            <a:r>
              <a:rPr lang="en-US" altLang="zh-TW" sz="2400" i="1" smtClean="0"/>
              <a:t>here,</a:t>
            </a:r>
            <a:endParaRPr lang="en-US" altLang="zh-TW" sz="2400" smtClean="0"/>
          </a:p>
        </p:txBody>
      </p:sp>
      <p:graphicFrame>
        <p:nvGraphicFramePr>
          <p:cNvPr id="16388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1552575" y="2667000"/>
          <a:ext cx="4284663" cy="359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公式" r:id="rId3" imgW="3009900" imgH="2527300" progId="Equation.3">
                  <p:embed/>
                </p:oleObj>
              </mc:Choice>
              <mc:Fallback>
                <p:oleObj name="公式" r:id="rId3" imgW="3009900" imgH="2527300" progId="Equation.3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575" y="2667000"/>
                        <a:ext cx="4284663" cy="359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16390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6548438" y="594360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5A0090-82F6-4E7D-93E5-7237E57A27B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6391" name="Line 4"/>
          <p:cNvSpPr>
            <a:spLocks noChangeShapeType="1"/>
          </p:cNvSpPr>
          <p:nvPr/>
        </p:nvSpPr>
        <p:spPr bwMode="auto">
          <a:xfrm>
            <a:off x="7239000" y="182880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Line 5"/>
          <p:cNvSpPr>
            <a:spLocks noChangeShapeType="1"/>
          </p:cNvSpPr>
          <p:nvPr/>
        </p:nvSpPr>
        <p:spPr bwMode="auto">
          <a:xfrm flipV="1">
            <a:off x="7391400" y="2209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Freeform 6"/>
          <p:cNvSpPr>
            <a:spLocks/>
          </p:cNvSpPr>
          <p:nvPr/>
        </p:nvSpPr>
        <p:spPr bwMode="auto">
          <a:xfrm>
            <a:off x="241300" y="1905000"/>
            <a:ext cx="2578100" cy="3276600"/>
          </a:xfrm>
          <a:custGeom>
            <a:avLst/>
            <a:gdLst>
              <a:gd name="T0" fmla="*/ 2147483647 w 1624"/>
              <a:gd name="T1" fmla="*/ 0 h 2448"/>
              <a:gd name="T2" fmla="*/ 2147483647 w 1624"/>
              <a:gd name="T3" fmla="*/ 2147483647 h 2448"/>
              <a:gd name="T4" fmla="*/ 2147483647 w 1624"/>
              <a:gd name="T5" fmla="*/ 2147483647 h 2448"/>
              <a:gd name="T6" fmla="*/ 2147483647 w 1624"/>
              <a:gd name="T7" fmla="*/ 2147483647 h 2448"/>
              <a:gd name="T8" fmla="*/ 2147483647 w 1624"/>
              <a:gd name="T9" fmla="*/ 2147483647 h 24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24" h="2448">
                <a:moveTo>
                  <a:pt x="136" y="0"/>
                </a:moveTo>
                <a:cubicBezTo>
                  <a:pt x="84" y="176"/>
                  <a:pt x="32" y="352"/>
                  <a:pt x="40" y="624"/>
                </a:cubicBezTo>
                <a:cubicBezTo>
                  <a:pt x="48" y="896"/>
                  <a:pt x="0" y="1376"/>
                  <a:pt x="184" y="1632"/>
                </a:cubicBezTo>
                <a:cubicBezTo>
                  <a:pt x="368" y="1888"/>
                  <a:pt x="904" y="2024"/>
                  <a:pt x="1144" y="2160"/>
                </a:cubicBezTo>
                <a:cubicBezTo>
                  <a:pt x="1384" y="2296"/>
                  <a:pt x="1504" y="2372"/>
                  <a:pt x="1624" y="24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4" name="Freeform 7"/>
          <p:cNvSpPr>
            <a:spLocks/>
          </p:cNvSpPr>
          <p:nvPr/>
        </p:nvSpPr>
        <p:spPr bwMode="auto">
          <a:xfrm>
            <a:off x="2057400" y="2590800"/>
            <a:ext cx="2286000" cy="2590800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40" h="2016">
                <a:moveTo>
                  <a:pt x="0" y="0"/>
                </a:moveTo>
                <a:cubicBezTo>
                  <a:pt x="112" y="152"/>
                  <a:pt x="224" y="304"/>
                  <a:pt x="432" y="576"/>
                </a:cubicBezTo>
                <a:cubicBezTo>
                  <a:pt x="640" y="848"/>
                  <a:pt x="1080" y="1392"/>
                  <a:pt x="1248" y="1632"/>
                </a:cubicBezTo>
                <a:cubicBezTo>
                  <a:pt x="1416" y="1872"/>
                  <a:pt x="1428" y="1944"/>
                  <a:pt x="1440" y="201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5" name="Text Box 9"/>
          <p:cNvSpPr txBox="1">
            <a:spLocks noChangeArrowheads="1"/>
          </p:cNvSpPr>
          <p:nvPr/>
        </p:nvSpPr>
        <p:spPr bwMode="auto">
          <a:xfrm>
            <a:off x="6248400" y="2743200"/>
            <a:ext cx="256063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/>
            </a:r>
            <a:br>
              <a:rPr lang="en-US" altLang="zh-TW">
                <a:solidFill>
                  <a:schemeClr val="tx2"/>
                </a:solidFill>
              </a:rPr>
            </a:br>
            <a:r>
              <a:rPr lang="en-US" altLang="zh-TW">
                <a:solidFill>
                  <a:schemeClr val="tx2"/>
                </a:solidFill>
              </a:rPr>
              <a:t> </a:t>
            </a:r>
            <a:r>
              <a:rPr lang="en-US" altLang="zh-TW" u="sng">
                <a:solidFill>
                  <a:schemeClr val="tx2"/>
                </a:solidFill>
              </a:rPr>
              <a:t>* is the </a:t>
            </a:r>
          </a:p>
          <a:p>
            <a:r>
              <a:rPr lang="en-US" altLang="zh-TW" u="sng">
                <a:solidFill>
                  <a:schemeClr val="tx2"/>
                </a:solidFill>
              </a:rPr>
              <a:t>convolution operator</a:t>
            </a:r>
            <a:endParaRPr lang="en-US" altLang="en-US" u="sng">
              <a:solidFill>
                <a:schemeClr val="tx2"/>
              </a:solidFill>
            </a:endParaRPr>
          </a:p>
        </p:txBody>
      </p:sp>
      <p:sp>
        <p:nvSpPr>
          <p:cNvPr id="16396" name="Text Box 10"/>
          <p:cNvSpPr txBox="1">
            <a:spLocks noChangeArrowheads="1"/>
          </p:cNvSpPr>
          <p:nvPr/>
        </p:nvSpPr>
        <p:spPr bwMode="auto">
          <a:xfrm>
            <a:off x="7756525" y="1555750"/>
            <a:ext cx="13477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Horizontal</a:t>
            </a:r>
          </a:p>
          <a:p>
            <a:r>
              <a:rPr lang="en-US" altLang="en-US"/>
              <a:t>direction</a:t>
            </a: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7467600" y="2362200"/>
            <a:ext cx="11795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vertical</a:t>
            </a:r>
          </a:p>
          <a:p>
            <a:r>
              <a:rPr lang="en-US" altLang="en-US"/>
              <a:t>direction</a:t>
            </a:r>
          </a:p>
        </p:txBody>
      </p:sp>
      <p:pic>
        <p:nvPicPr>
          <p:cNvPr id="16398" name="Picture 21" descr="ma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0" t="27600" b="37199"/>
          <a:stretch>
            <a:fillRect/>
          </a:stretch>
        </p:blipFill>
        <p:spPr bwMode="auto">
          <a:xfrm>
            <a:off x="6396038" y="3930650"/>
            <a:ext cx="1985962" cy="143986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9" name="Line 22"/>
          <p:cNvSpPr>
            <a:spLocks noChangeShapeType="1"/>
          </p:cNvSpPr>
          <p:nvPr/>
        </p:nvSpPr>
        <p:spPr bwMode="auto">
          <a:xfrm flipH="1" flipV="1">
            <a:off x="6624638" y="4845050"/>
            <a:ext cx="304800" cy="914400"/>
          </a:xfrm>
          <a:prstGeom prst="line">
            <a:avLst/>
          </a:prstGeom>
          <a:noFill/>
          <a:ln w="57150">
            <a:solidFill>
              <a:srgbClr val="00B0F0"/>
            </a:solidFill>
            <a:prstDash val="sysDot"/>
            <a:round/>
            <a:headEnd type="none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0" name="Oval 23"/>
          <p:cNvSpPr>
            <a:spLocks noChangeArrowheads="1"/>
          </p:cNvSpPr>
          <p:nvPr/>
        </p:nvSpPr>
        <p:spPr bwMode="auto">
          <a:xfrm>
            <a:off x="7005638" y="4464050"/>
            <a:ext cx="152400" cy="152400"/>
          </a:xfrm>
          <a:prstGeom prst="ellips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16401" name="Line 24"/>
          <p:cNvSpPr>
            <a:spLocks noChangeShapeType="1"/>
          </p:cNvSpPr>
          <p:nvPr/>
        </p:nvSpPr>
        <p:spPr bwMode="auto">
          <a:xfrm flipV="1">
            <a:off x="7005638" y="4692650"/>
            <a:ext cx="76200" cy="719138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2" name="Text Box 25"/>
          <p:cNvSpPr txBox="1">
            <a:spLocks noChangeArrowheads="1"/>
          </p:cNvSpPr>
          <p:nvPr/>
        </p:nvSpPr>
        <p:spPr bwMode="auto">
          <a:xfrm>
            <a:off x="6019800" y="5816600"/>
            <a:ext cx="2411413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An edge is found  </a:t>
            </a:r>
          </a:p>
          <a:p>
            <a:r>
              <a:rPr lang="en-US" altLang="en-US"/>
              <a:t>and direction is tan</a:t>
            </a:r>
            <a:r>
              <a:rPr lang="en-US" altLang="en-US" baseline="30000"/>
              <a:t>-1</a:t>
            </a:r>
            <a:r>
              <a:rPr lang="en-US" altLang="en-US"/>
              <a:t>(Gy/Gx)=</a:t>
            </a:r>
            <a:r>
              <a:rPr lang="en-US" altLang="en-US">
                <a:sym typeface="Symbol" pitchFamily="18" charset="2"/>
              </a:rPr>
              <a:t></a:t>
            </a:r>
            <a:r>
              <a:rPr lang="en-US" altLang="en-US" baseline="-25000">
                <a:sym typeface="Symbol" pitchFamily="18" charset="2"/>
              </a:rPr>
              <a:t>e</a:t>
            </a:r>
            <a:r>
              <a:rPr lang="en-US" altLang="en-US"/>
              <a:t> </a:t>
            </a:r>
          </a:p>
        </p:txBody>
      </p:sp>
      <p:sp>
        <p:nvSpPr>
          <p:cNvPr id="16403" name="Line 26"/>
          <p:cNvSpPr>
            <a:spLocks noChangeShapeType="1"/>
          </p:cNvSpPr>
          <p:nvPr/>
        </p:nvSpPr>
        <p:spPr bwMode="auto">
          <a:xfrm>
            <a:off x="6929438" y="575945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4" name="Freeform 27"/>
          <p:cNvSpPr>
            <a:spLocks/>
          </p:cNvSpPr>
          <p:nvPr/>
        </p:nvSpPr>
        <p:spPr bwMode="auto">
          <a:xfrm>
            <a:off x="6904038" y="5530850"/>
            <a:ext cx="254000" cy="228600"/>
          </a:xfrm>
          <a:custGeom>
            <a:avLst/>
            <a:gdLst>
              <a:gd name="T0" fmla="*/ 0 w 56"/>
              <a:gd name="T1" fmla="*/ 2147483647 h 112"/>
              <a:gd name="T2" fmla="*/ 2147483647 w 56"/>
              <a:gd name="T3" fmla="*/ 2147483647 h 112"/>
              <a:gd name="T4" fmla="*/ 2147483647 w 56"/>
              <a:gd name="T5" fmla="*/ 2147483647 h 1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6" h="112">
                <a:moveTo>
                  <a:pt x="0" y="16"/>
                </a:moveTo>
                <a:cubicBezTo>
                  <a:pt x="20" y="8"/>
                  <a:pt x="40" y="0"/>
                  <a:pt x="48" y="16"/>
                </a:cubicBezTo>
                <a:cubicBezTo>
                  <a:pt x="56" y="32"/>
                  <a:pt x="52" y="72"/>
                  <a:pt x="48" y="112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5" name="Text Box 28"/>
          <p:cNvSpPr txBox="1">
            <a:spLocks noChangeArrowheads="1"/>
          </p:cNvSpPr>
          <p:nvPr/>
        </p:nvSpPr>
        <p:spPr bwMode="auto">
          <a:xfrm>
            <a:off x="7189788" y="5411788"/>
            <a:ext cx="393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>
                <a:sym typeface="Symbol" pitchFamily="18" charset="2"/>
              </a:rPr>
              <a:t></a:t>
            </a:r>
            <a:r>
              <a:rPr lang="en-US" altLang="en-US" baseline="-25000">
                <a:sym typeface="Symbol" pitchFamily="18" charset="2"/>
              </a:rPr>
              <a:t>e</a:t>
            </a:r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 flipH="1" flipV="1">
            <a:off x="6751638" y="3627438"/>
            <a:ext cx="304800" cy="914400"/>
          </a:xfrm>
          <a:prstGeom prst="line">
            <a:avLst/>
          </a:prstGeom>
          <a:noFill/>
          <a:ln w="57150">
            <a:solidFill>
              <a:srgbClr val="00B0F0"/>
            </a:solidFill>
            <a:prstDash val="sysDot"/>
            <a:round/>
            <a:headEnd type="none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9588"/>
            <a:ext cx="8229600" cy="11398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3200" smtClean="0"/>
              <a:t>What is convolution ?</a:t>
            </a:r>
            <a:br>
              <a:rPr lang="en-US" altLang="zh-TW" sz="3200" smtClean="0"/>
            </a:br>
            <a:r>
              <a:rPr lang="en-US" altLang="zh-TW" sz="3200" smtClean="0"/>
              <a:t>Discrete convolution C=</a:t>
            </a:r>
            <a:r>
              <a:rPr lang="en-US" altLang="zh-TW" sz="3200" i="1" smtClean="0"/>
              <a:t>I*</a:t>
            </a:r>
            <a:r>
              <a:rPr lang="en-US" altLang="zh-TW" sz="3200" i="1" smtClean="0">
                <a:sym typeface="Symbol" pitchFamily="18" charset="2"/>
              </a:rPr>
              <a:t>h</a:t>
            </a:r>
            <a:endParaRPr lang="en-US" altLang="zh-TW" sz="320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6400800" cy="4530725"/>
          </a:xfrm>
        </p:spPr>
        <p:txBody>
          <a:bodyPr/>
          <a:lstStyle/>
          <a:p>
            <a:pPr eaLnBrk="1" hangingPunct="1"/>
            <a:r>
              <a:rPr lang="en-US" altLang="zh-TW" sz="2400" smtClean="0"/>
              <a:t>By definition </a:t>
            </a:r>
            <a:r>
              <a:rPr lang="en-US" altLang="zh-TW" sz="1600" smtClean="0"/>
              <a:t>(</a:t>
            </a:r>
            <a:r>
              <a:rPr lang="zh-TW" altLang="zh-TW" sz="1600" smtClean="0"/>
              <a:t>http://en.wikipedia.org/wiki/Convolution</a:t>
            </a:r>
            <a:r>
              <a:rPr lang="zh-TW" altLang="en-US" sz="1600" smtClean="0"/>
              <a:t>)</a:t>
            </a:r>
            <a:r>
              <a:rPr lang="zh-TW" altLang="zh-TW" sz="2400" smtClean="0"/>
              <a:t> </a:t>
            </a:r>
          </a:p>
        </p:txBody>
      </p:sp>
      <p:graphicFrame>
        <p:nvGraphicFramePr>
          <p:cNvPr id="17412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688975" y="2590800"/>
          <a:ext cx="79168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7" name="公式" r:id="rId3" imgW="2489200" imgH="457200" progId="Equation.3">
                  <p:embed/>
                </p:oleObj>
              </mc:Choice>
              <mc:Fallback>
                <p:oleObj name="公式" r:id="rId3" imgW="2489200" imgH="4572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2590800"/>
                        <a:ext cx="79168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17414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CAF320A-1E22-4ED8-8548-28E058DFCE98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7415" name="Text Box 9"/>
          <p:cNvSpPr txBox="1">
            <a:spLocks noChangeArrowheads="1"/>
          </p:cNvSpPr>
          <p:nvPr/>
        </p:nvSpPr>
        <p:spPr bwMode="auto">
          <a:xfrm>
            <a:off x="5851525" y="4603750"/>
            <a:ext cx="20748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X=multiplication</a:t>
            </a:r>
          </a:p>
          <a:p>
            <a:r>
              <a:rPr lang="en-US" altLang="en-US"/>
              <a:t>*=convolution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Convolution is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mtClean="0"/>
              <a:t>Commutative : g(n)*h(n)=h(n)*g(n)</a:t>
            </a:r>
          </a:p>
          <a:p>
            <a:pPr eaLnBrk="1" hangingPunct="1"/>
            <a:r>
              <a:rPr lang="en-US" altLang="zh-TW" smtClean="0"/>
              <a:t>associative: {x(n)*g(n)}*h(n)=x(n)*{h(n)*g(n)}</a:t>
            </a:r>
          </a:p>
          <a:p>
            <a:pPr eaLnBrk="1" hangingPunct="1"/>
            <a:r>
              <a:rPr lang="en-US" altLang="zh-TW" smtClean="0"/>
              <a:t>Distributive</a:t>
            </a:r>
          </a:p>
          <a:p>
            <a:pPr eaLnBrk="1" hangingPunct="1"/>
            <a:r>
              <a:rPr lang="en-US" altLang="zh-TW" smtClean="0"/>
              <a:t>x(n)*{g(n)+h(n)}=x(n)*g(n)+x(n)*h(n)</a:t>
            </a:r>
          </a:p>
          <a:p>
            <a:pPr eaLnBrk="1" hangingPunct="1"/>
            <a:r>
              <a:rPr lang="en-US" altLang="zh-TW" sz="24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Application: to edge finding</a:t>
            </a:r>
          </a:p>
          <a:p>
            <a:pPr eaLnBrk="1" hangingPunct="1"/>
            <a:r>
              <a:rPr lang="en-US" altLang="zh-TW" sz="24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 practice : only accept convoluted values obtained when edge mask and image are fully overlapped.</a:t>
            </a:r>
            <a:endParaRPr lang="zh-TW" altLang="zh-TW" smtClean="0"/>
          </a:p>
        </p:txBody>
      </p:sp>
      <p:sp>
        <p:nvSpPr>
          <p:cNvPr id="1843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1843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F42442-4FBD-470F-AE54-08EEE83CD7B6}" type="slidenum">
              <a:rPr lang="en-US" altLang="en-US"/>
              <a:pPr/>
              <a:t>16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9113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CN" smtClean="0"/>
              <a:t>1-D convolution examples</a:t>
            </a:r>
            <a:endParaRPr lang="en-US" altLang="en-US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Example 1</a:t>
            </a:r>
          </a:p>
          <a:p>
            <a:pPr eaLnBrk="1" hangingPunct="1"/>
            <a:endParaRPr lang="en-US" altLang="en-US" sz="2400" smtClean="0"/>
          </a:p>
          <a:p>
            <a:pPr eaLnBrk="1" hangingPunct="1"/>
            <a:endParaRPr lang="en-US" altLang="en-US" sz="2400" smtClean="0"/>
          </a:p>
          <a:p>
            <a:pPr eaLnBrk="1" hangingPunct="1"/>
            <a:endParaRPr lang="en-US" altLang="en-US" sz="2400" smtClean="0"/>
          </a:p>
          <a:p>
            <a:pPr eaLnBrk="1" hangingPunct="1"/>
            <a:endParaRPr lang="en-US" altLang="en-US" sz="2400" smtClean="0"/>
          </a:p>
          <a:p>
            <a:pPr eaLnBrk="1" hangingPunct="1"/>
            <a:endParaRPr lang="en-US" altLang="en-US" sz="2400" smtClean="0"/>
          </a:p>
          <a:p>
            <a:pPr eaLnBrk="1" hangingPunct="1"/>
            <a:r>
              <a:rPr lang="en-US" altLang="en-US" sz="2400" smtClean="0"/>
              <a:t>Example 2 </a:t>
            </a:r>
          </a:p>
        </p:txBody>
      </p:sp>
      <p:sp>
        <p:nvSpPr>
          <p:cNvPr id="1946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1946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E978FD8-89B5-4A8D-AA18-5F21E07A0101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19462" name="Picture 7" descr="Convolution_of_box_signal_with_itself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7010400" cy="220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Text Box 8"/>
          <p:cNvSpPr txBox="1">
            <a:spLocks noChangeArrowheads="1"/>
          </p:cNvSpPr>
          <p:nvPr/>
        </p:nvSpPr>
        <p:spPr bwMode="auto">
          <a:xfrm>
            <a:off x="2895600" y="523875"/>
            <a:ext cx="4873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http://en.wikipedia.org/wiki/Convolution</a:t>
            </a:r>
          </a:p>
        </p:txBody>
      </p:sp>
      <p:pic>
        <p:nvPicPr>
          <p:cNvPr id="19464" name="Picture 10" descr="Convolution_of_spiky_function_with_box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648200"/>
            <a:ext cx="71628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Another demo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 </a:t>
            </a:r>
          </a:p>
        </p:txBody>
      </p:sp>
      <p:sp>
        <p:nvSpPr>
          <p:cNvPr id="2048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492875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 dirty="0">
              <a:ea typeface="SimSun" pitchFamily="2" charset="-122"/>
            </a:endParaRPr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3E5F057-E87C-4AB5-9B78-7E2B757ECCAA}" type="slidenum">
              <a:rPr lang="en-US" altLang="en-US"/>
              <a:pPr/>
              <a:t>18</a:t>
            </a:fld>
            <a:endParaRPr lang="en-US" altLang="en-US" dirty="0"/>
          </a:p>
        </p:txBody>
      </p:sp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0885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7" name="Text Box 5"/>
          <p:cNvSpPr txBox="1">
            <a:spLocks noChangeArrowheads="1"/>
          </p:cNvSpPr>
          <p:nvPr/>
        </p:nvSpPr>
        <p:spPr bwMode="auto">
          <a:xfrm>
            <a:off x="609600" y="6103938"/>
            <a:ext cx="6877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</a:pPr>
            <a:r>
              <a:rPr lang="en-US" altLang="en-US" sz="1200" dirty="0">
                <a:hlinkClick r:id="rId3"/>
              </a:rPr>
              <a:t>http://www.fourier-series.com/fourierseries2/flash_programs/Convolution/index.html</a:t>
            </a:r>
            <a:endParaRPr lang="en-US" altLang="en-US" sz="1200" dirty="0"/>
          </a:p>
          <a:p>
            <a:endParaRPr lang="en-US" altLang="en-US" sz="12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9588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 sz="3200" smtClean="0"/>
              <a:t>Discrete convolution: Correlation is more intuitive</a:t>
            </a:r>
            <a:r>
              <a:rPr lang="en-US" altLang="zh-TW" sz="2400" smtClean="0"/>
              <a:t> </a:t>
            </a:r>
            <a:endParaRPr lang="en-US" altLang="zh-TW" sz="400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77200" cy="4530725"/>
          </a:xfrm>
        </p:spPr>
        <p:txBody>
          <a:bodyPr/>
          <a:lstStyle/>
          <a:p>
            <a:pPr eaLnBrk="1" hangingPunct="1"/>
            <a:r>
              <a:rPr lang="en-US" altLang="zh-TW" sz="2000" smtClean="0"/>
              <a:t>so we use correlation of the flipped version of h to implement convolution[1]</a:t>
            </a:r>
            <a:r>
              <a:rPr lang="zh-TW" altLang="zh-TW" sz="3600" smtClean="0"/>
              <a:t> </a:t>
            </a:r>
          </a:p>
        </p:txBody>
      </p:sp>
      <p:graphicFrame>
        <p:nvGraphicFramePr>
          <p:cNvPr id="21508" name="Object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2387600" y="3998913"/>
          <a:ext cx="5815013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9" name="Equation" r:id="rId3" imgW="2514600" imgH="914400" progId="Equation.3">
                  <p:embed/>
                </p:oleObj>
              </mc:Choice>
              <mc:Fallback>
                <p:oleObj name="Equation" r:id="rId3" imgW="2514600" imgH="914400" progId="Equation.3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600" y="3998913"/>
                        <a:ext cx="5815013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2151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D4C43-BFAE-438C-B256-34DC11592D9A}" type="slidenum">
              <a:rPr lang="en-US" altLang="en-US"/>
              <a:pPr/>
              <a:t>19</a:t>
            </a:fld>
            <a:endParaRPr lang="en-US" altLang="en-US"/>
          </a:p>
        </p:txBody>
      </p:sp>
      <p:graphicFrame>
        <p:nvGraphicFramePr>
          <p:cNvPr id="21511" name="Object 4"/>
          <p:cNvGraphicFramePr>
            <a:graphicFrameLocks noChangeAspect="1"/>
          </p:cNvGraphicFramePr>
          <p:nvPr/>
        </p:nvGraphicFramePr>
        <p:xfrm>
          <a:off x="1066800" y="2438400"/>
          <a:ext cx="5634038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0" name="Equation" r:id="rId5" imgW="2311400" imgH="660400" progId="Equation.DSMT4">
                  <p:embed/>
                </p:oleObj>
              </mc:Choice>
              <mc:Fallback>
                <p:oleObj name="Equation" r:id="rId5" imgW="2311400" imgH="660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38400"/>
                        <a:ext cx="5634038" cy="160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5867400" y="6172200"/>
            <a:ext cx="1420813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correlation</a:t>
            </a:r>
          </a:p>
        </p:txBody>
      </p:sp>
      <p:sp>
        <p:nvSpPr>
          <p:cNvPr id="21513" name="AutoShape 7"/>
          <p:cNvSpPr>
            <a:spLocks/>
          </p:cNvSpPr>
          <p:nvPr/>
        </p:nvSpPr>
        <p:spPr bwMode="auto">
          <a:xfrm rot="5400000">
            <a:off x="5638800" y="4191000"/>
            <a:ext cx="457200" cy="3505200"/>
          </a:xfrm>
          <a:prstGeom prst="rightBrace">
            <a:avLst>
              <a:gd name="adj1" fmla="val 6388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5791200" y="3352800"/>
            <a:ext cx="1516063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convolution</a:t>
            </a:r>
          </a:p>
        </p:txBody>
      </p:sp>
      <p:sp>
        <p:nvSpPr>
          <p:cNvPr id="21515" name="AutoShape 9"/>
          <p:cNvSpPr>
            <a:spLocks/>
          </p:cNvSpPr>
          <p:nvPr/>
        </p:nvSpPr>
        <p:spPr bwMode="auto">
          <a:xfrm rot="-5400000">
            <a:off x="6400800" y="2209800"/>
            <a:ext cx="457200" cy="3505200"/>
          </a:xfrm>
          <a:prstGeom prst="rightBrace">
            <a:avLst>
              <a:gd name="adj1" fmla="val 6388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5394325" y="4832350"/>
            <a:ext cx="1246188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Flipped h</a:t>
            </a:r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 flipH="1">
            <a:off x="4191000" y="5029200"/>
            <a:ext cx="12192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You will learn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altLang="en-US" sz="2800" smtClean="0"/>
              <a:t>Introduction: Edge detection by differentiation and threshold</a:t>
            </a:r>
          </a:p>
          <a:p>
            <a:r>
              <a:rPr lang="en-US" altLang="en-US" sz="2800" smtClean="0"/>
              <a:t>Convolution math tool </a:t>
            </a:r>
          </a:p>
          <a:p>
            <a:r>
              <a:rPr lang="en-US" altLang="en-US" sz="2800" smtClean="0"/>
              <a:t>Edge mask : edge detection by convolution (e.g. Sobel)</a:t>
            </a:r>
          </a:p>
          <a:p>
            <a:r>
              <a:rPr lang="en-US" altLang="en-US" sz="2800" smtClean="0"/>
              <a:t>Image Filtering: smoothing, high pass etc.</a:t>
            </a:r>
          </a:p>
          <a:p>
            <a:r>
              <a:rPr lang="en-US" altLang="en-US" sz="2800" smtClean="0"/>
              <a:t>Laplacian method : 2</a:t>
            </a:r>
            <a:r>
              <a:rPr lang="en-US" altLang="en-US" sz="2800" baseline="30000" smtClean="0"/>
              <a:t>nd</a:t>
            </a:r>
            <a:r>
              <a:rPr lang="en-US" altLang="en-US" sz="2800" smtClean="0"/>
              <a:t> order derivative method. </a:t>
            </a:r>
          </a:p>
          <a:p>
            <a:pPr lvl="1"/>
            <a:r>
              <a:rPr lang="en-US" altLang="en-US" sz="2400" smtClean="0"/>
              <a:t>Laplacian of Gaussian :LOG smoothing and edge detection together</a:t>
            </a:r>
          </a:p>
          <a:p>
            <a:r>
              <a:rPr lang="en-US" altLang="en-US" sz="2800" smtClean="0"/>
              <a:t>Canny Edge Detection: Most popular method</a:t>
            </a:r>
          </a:p>
          <a:p>
            <a:pPr lvl="1"/>
            <a:endParaRPr lang="en-US" altLang="en-US" sz="2400" smtClean="0"/>
          </a:p>
          <a:p>
            <a:pPr lvl="1"/>
            <a:endParaRPr lang="en-US" altLang="en-US" sz="2400" smtClean="0"/>
          </a:p>
          <a:p>
            <a:endParaRPr lang="en-US" altLang="en-US" sz="2800" smtClean="0"/>
          </a:p>
          <a:p>
            <a:pPr lvl="1"/>
            <a:endParaRPr lang="en-US" altLang="en-US" sz="2400" smtClean="0"/>
          </a:p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410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059EF93-1433-4DB7-8A8C-9FDA228168D7}" type="slidenum">
              <a:rPr lang="en-US" altLang="en-US">
                <a:solidFill>
                  <a:srgbClr val="898989"/>
                </a:solidFill>
              </a:rPr>
              <a:pPr/>
              <a:t>2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4800" y="76200"/>
            <a:ext cx="1676400" cy="4572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1026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mtClean="0"/>
              <a:t>Matlab (octave) code for convolution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80010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400" smtClean="0">
                <a:cs typeface="Courier New" pitchFamily="49" charset="0"/>
              </a:rPr>
              <a:t> </a:t>
            </a:r>
            <a:r>
              <a:rPr lang="en-US" altLang="zh-TW" sz="2400" smtClean="0">
                <a:cs typeface="Courier New" pitchFamily="49" charset="0"/>
              </a:rPr>
              <a:t>I=[1 4 1;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     2 5 3]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h=[1 1 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     1 -1]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conv2(I,h)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pause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disp(</a:t>
            </a:r>
            <a:r>
              <a:rPr lang="en-US" altLang="zh-TW" sz="2400" smtClean="0">
                <a:solidFill>
                  <a:srgbClr val="B22222"/>
                </a:solidFill>
                <a:cs typeface="Courier New" pitchFamily="49" charset="0"/>
              </a:rPr>
              <a:t>'It is the same as the following'</a:t>
            </a:r>
            <a:r>
              <a:rPr lang="en-US" altLang="zh-TW" sz="2400" smtClean="0">
                <a:cs typeface="Courier New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conv2(h,I)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pause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disp(</a:t>
            </a:r>
            <a:r>
              <a:rPr lang="en-US" altLang="zh-TW" sz="2400" smtClean="0">
                <a:solidFill>
                  <a:srgbClr val="B22222"/>
                </a:solidFill>
                <a:cs typeface="Courier New" pitchFamily="49" charset="0"/>
              </a:rPr>
              <a:t>'It is the same as the following'</a:t>
            </a:r>
            <a:r>
              <a:rPr lang="en-US" altLang="zh-TW" sz="2400" smtClean="0">
                <a:cs typeface="Courier New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cs typeface="Courier New" pitchFamily="49" charset="0"/>
              </a:rPr>
              <a:t>xcorr2(I,fliplr(flipud(h)))</a:t>
            </a:r>
            <a:endParaRPr lang="zh-TW" altLang="en-US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53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2253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97B194-079E-4ECB-951A-71FFD777202A}" type="slidenum">
              <a:rPr lang="en-US" altLang="en-US"/>
              <a:pPr/>
              <a:t>20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430213" y="685800"/>
            <a:ext cx="8229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z="2600" smtClean="0"/>
              <a:t>Correlation is more intuitive, so we use correlation to implement convolution.</a:t>
            </a:r>
            <a:r>
              <a:rPr lang="en-US" altLang="zh-TW" sz="2300" smtClean="0"/>
              <a:t> </a:t>
            </a:r>
            <a:endParaRPr lang="en-US" altLang="zh-TW" sz="360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0213" y="1981200"/>
            <a:ext cx="4038600" cy="4530725"/>
          </a:xfrm>
        </p:spPr>
        <p:txBody>
          <a:bodyPr/>
          <a:lstStyle/>
          <a:p>
            <a:pPr eaLnBrk="1" hangingPunct="1"/>
            <a:r>
              <a:rPr lang="zh-TW" altLang="zh-TW" sz="2400" smtClean="0"/>
              <a:t> </a:t>
            </a:r>
          </a:p>
        </p:txBody>
      </p:sp>
      <p:graphicFrame>
        <p:nvGraphicFramePr>
          <p:cNvPr id="23556" name="Object 44"/>
          <p:cNvGraphicFramePr>
            <a:graphicFrameLocks noGrp="1" noChangeAspect="1"/>
          </p:cNvGraphicFramePr>
          <p:nvPr>
            <p:ph sz="half" idx="2"/>
          </p:nvPr>
        </p:nvGraphicFramePr>
        <p:xfrm>
          <a:off x="5611813" y="1447800"/>
          <a:ext cx="35036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Object 4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813" y="1447800"/>
                        <a:ext cx="3503612" cy="1050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2355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3BB7E7B-8C8D-4A30-81EB-88951A8AB626}" type="slidenum">
              <a:rPr lang="en-US" altLang="en-US"/>
              <a:pPr/>
              <a:t>21</a:t>
            </a:fld>
            <a:endParaRPr lang="en-US" altLang="en-US"/>
          </a:p>
        </p:txBody>
      </p:sp>
      <p:graphicFrame>
        <p:nvGraphicFramePr>
          <p:cNvPr id="23559" name="Object 4"/>
          <p:cNvGraphicFramePr>
            <a:graphicFrameLocks noChangeAspect="1"/>
          </p:cNvGraphicFramePr>
          <p:nvPr/>
        </p:nvGraphicFramePr>
        <p:xfrm>
          <a:off x="457200" y="1676400"/>
          <a:ext cx="5356225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" name="Equation" r:id="rId5" imgW="1854200" imgH="1828800" progId="Equation.DSMT4">
                  <p:embed/>
                </p:oleObj>
              </mc:Choice>
              <mc:Fallback>
                <p:oleObj name="Equation" r:id="rId5" imgW="1854200" imgH="1828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5356225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Line 5"/>
          <p:cNvSpPr>
            <a:spLocks noChangeShapeType="1"/>
          </p:cNvSpPr>
          <p:nvPr/>
        </p:nvSpPr>
        <p:spPr bwMode="auto">
          <a:xfrm>
            <a:off x="1268413" y="297815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Line 6"/>
          <p:cNvSpPr>
            <a:spLocks noChangeShapeType="1"/>
          </p:cNvSpPr>
          <p:nvPr/>
        </p:nvSpPr>
        <p:spPr bwMode="auto">
          <a:xfrm flipV="1">
            <a:off x="1268413" y="17526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Line 7"/>
          <p:cNvSpPr>
            <a:spLocks noChangeShapeType="1"/>
          </p:cNvSpPr>
          <p:nvPr/>
        </p:nvSpPr>
        <p:spPr bwMode="auto">
          <a:xfrm>
            <a:off x="4011613" y="29845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Line 8"/>
          <p:cNvSpPr>
            <a:spLocks noChangeShapeType="1"/>
          </p:cNvSpPr>
          <p:nvPr/>
        </p:nvSpPr>
        <p:spPr bwMode="auto">
          <a:xfrm flipV="1">
            <a:off x="4011613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Text Box 9"/>
          <p:cNvSpPr txBox="1">
            <a:spLocks noChangeArrowheads="1"/>
          </p:cNvSpPr>
          <p:nvPr/>
        </p:nvSpPr>
        <p:spPr bwMode="auto">
          <a:xfrm>
            <a:off x="5840413" y="2971800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3565" name="Text Box 10"/>
          <p:cNvSpPr txBox="1">
            <a:spLocks noChangeArrowheads="1"/>
          </p:cNvSpPr>
          <p:nvPr/>
        </p:nvSpPr>
        <p:spPr bwMode="auto">
          <a:xfrm>
            <a:off x="3859213" y="1219200"/>
            <a:ext cx="3381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3566" name="Text Box 11"/>
          <p:cNvSpPr txBox="1">
            <a:spLocks noChangeArrowheads="1"/>
          </p:cNvSpPr>
          <p:nvPr/>
        </p:nvSpPr>
        <p:spPr bwMode="auto">
          <a:xfrm>
            <a:off x="6145213" y="43434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3567" name="Text Box 12"/>
          <p:cNvSpPr txBox="1">
            <a:spLocks noChangeArrowheads="1"/>
          </p:cNvSpPr>
          <p:nvPr/>
        </p:nvSpPr>
        <p:spPr bwMode="auto">
          <a:xfrm>
            <a:off x="1116013" y="1143000"/>
            <a:ext cx="3381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3568" name="Line 13"/>
          <p:cNvSpPr>
            <a:spLocks noChangeShapeType="1"/>
          </p:cNvSpPr>
          <p:nvPr/>
        </p:nvSpPr>
        <p:spPr bwMode="auto">
          <a:xfrm>
            <a:off x="5135563" y="40386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Line 14"/>
          <p:cNvSpPr>
            <a:spLocks noChangeShapeType="1"/>
          </p:cNvSpPr>
          <p:nvPr/>
        </p:nvSpPr>
        <p:spPr bwMode="auto">
          <a:xfrm flipV="1">
            <a:off x="5137150" y="32639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3695700" y="34051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3571" name="Rectangle 20"/>
          <p:cNvSpPr>
            <a:spLocks noChangeArrowheads="1"/>
          </p:cNvSpPr>
          <p:nvPr/>
        </p:nvSpPr>
        <p:spPr bwMode="auto">
          <a:xfrm>
            <a:off x="1268413" y="2393950"/>
            <a:ext cx="4572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2" name="Rectangle 21"/>
          <p:cNvSpPr>
            <a:spLocks noChangeArrowheads="1"/>
          </p:cNvSpPr>
          <p:nvPr/>
        </p:nvSpPr>
        <p:spPr bwMode="auto">
          <a:xfrm>
            <a:off x="4011613" y="2317750"/>
            <a:ext cx="3810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3" name="Rectangle 22"/>
          <p:cNvSpPr>
            <a:spLocks noChangeArrowheads="1"/>
          </p:cNvSpPr>
          <p:nvPr/>
        </p:nvSpPr>
        <p:spPr bwMode="auto">
          <a:xfrm>
            <a:off x="5164138" y="3670300"/>
            <a:ext cx="228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4" name="Rectangle 28"/>
          <p:cNvSpPr>
            <a:spLocks noChangeArrowheads="1"/>
          </p:cNvSpPr>
          <p:nvPr/>
        </p:nvSpPr>
        <p:spPr bwMode="auto">
          <a:xfrm>
            <a:off x="-26988" y="3429000"/>
            <a:ext cx="7162801" cy="1752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3575" name="Text Box 30"/>
          <p:cNvSpPr txBox="1">
            <a:spLocks noChangeArrowheads="1"/>
          </p:cNvSpPr>
          <p:nvPr/>
        </p:nvSpPr>
        <p:spPr bwMode="auto">
          <a:xfrm>
            <a:off x="3402013" y="2971800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3576" name="Text Box 31"/>
          <p:cNvSpPr txBox="1">
            <a:spLocks noChangeArrowheads="1"/>
          </p:cNvSpPr>
          <p:nvPr/>
        </p:nvSpPr>
        <p:spPr bwMode="auto">
          <a:xfrm>
            <a:off x="201613" y="3336925"/>
            <a:ext cx="1222375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Flip</a:t>
            </a:r>
            <a:r>
              <a:rPr lang="en-US" altLang="zh-TW" sz="3200" b="1" i="1">
                <a:latin typeface="Times New Roman" pitchFamily="18" charset="0"/>
              </a:rPr>
              <a:t> h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23577" name="Text Box 43"/>
          <p:cNvSpPr txBox="1">
            <a:spLocks noChangeArrowheads="1"/>
          </p:cNvSpPr>
          <p:nvPr/>
        </p:nvSpPr>
        <p:spPr bwMode="auto">
          <a:xfrm>
            <a:off x="1176338" y="5746750"/>
            <a:ext cx="7396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Discrete convolution </a:t>
            </a:r>
            <a:r>
              <a:rPr lang="en-US" altLang="zh-TW" i="1">
                <a:solidFill>
                  <a:schemeClr val="tx2"/>
                </a:solidFill>
              </a:rPr>
              <a:t>I*h</a:t>
            </a:r>
            <a:r>
              <a:rPr lang="en-US" altLang="zh-TW">
                <a:solidFill>
                  <a:schemeClr val="tx2"/>
                </a:solidFill>
              </a:rPr>
              <a:t>, flip </a:t>
            </a:r>
            <a:r>
              <a:rPr lang="en-US" altLang="zh-TW" i="1">
                <a:solidFill>
                  <a:schemeClr val="tx2"/>
                </a:solidFill>
              </a:rPr>
              <a:t>h ,</a:t>
            </a:r>
            <a:r>
              <a:rPr lang="en-US" altLang="zh-TW">
                <a:solidFill>
                  <a:schemeClr val="tx2"/>
                </a:solidFill>
              </a:rPr>
              <a:t>shift </a:t>
            </a:r>
            <a:r>
              <a:rPr lang="en-US" altLang="zh-TW" i="1">
                <a:solidFill>
                  <a:schemeClr val="tx2"/>
                </a:solidFill>
              </a:rPr>
              <a:t>h</a:t>
            </a:r>
            <a:r>
              <a:rPr lang="en-US" altLang="zh-TW">
                <a:solidFill>
                  <a:schemeClr val="tx2"/>
                </a:solidFill>
              </a:rPr>
              <a:t> and correlate with </a:t>
            </a:r>
            <a:r>
              <a:rPr lang="en-US" altLang="zh-TW" i="1">
                <a:solidFill>
                  <a:schemeClr val="tx2"/>
                </a:solidFill>
              </a:rPr>
              <a:t>I</a:t>
            </a:r>
            <a:r>
              <a:rPr lang="en-US" altLang="zh-TW">
                <a:solidFill>
                  <a:schemeClr val="tx2"/>
                </a:solidFill>
              </a:rPr>
              <a:t> [1]</a:t>
            </a:r>
            <a:endParaRPr lang="en-US" altLang="en-US">
              <a:solidFill>
                <a:schemeClr val="tx2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197350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75213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80" name="TextBox 3"/>
          <p:cNvSpPr txBox="1">
            <a:spLocks noChangeArrowheads="1"/>
          </p:cNvSpPr>
          <p:nvPr/>
        </p:nvSpPr>
        <p:spPr bwMode="auto">
          <a:xfrm>
            <a:off x="3978275" y="3009900"/>
            <a:ext cx="1060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   1</a:t>
            </a:r>
          </a:p>
        </p:txBody>
      </p:sp>
      <p:sp>
        <p:nvSpPr>
          <p:cNvPr id="23581" name="Rectangle 4"/>
          <p:cNvSpPr>
            <a:spLocks noChangeArrowheads="1"/>
          </p:cNvSpPr>
          <p:nvPr/>
        </p:nvSpPr>
        <p:spPr bwMode="auto">
          <a:xfrm>
            <a:off x="1395413" y="3016250"/>
            <a:ext cx="1487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1        2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1498600" y="299085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33600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743200" y="29718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943600" y="398145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02150" y="32766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78438" y="40386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543550" y="432435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16013" y="2584450"/>
            <a:ext cx="60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16013" y="19812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91" name="Text Box 12"/>
          <p:cNvSpPr txBox="1">
            <a:spLocks noChangeArrowheads="1"/>
          </p:cNvSpPr>
          <p:nvPr/>
        </p:nvSpPr>
        <p:spPr bwMode="auto">
          <a:xfrm>
            <a:off x="804863" y="1843088"/>
            <a:ext cx="42386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1200">
                <a:latin typeface="Times New Roman" pitchFamily="18" charset="0"/>
              </a:rPr>
              <a:t>k=1</a:t>
            </a:r>
          </a:p>
        </p:txBody>
      </p:sp>
      <p:sp>
        <p:nvSpPr>
          <p:cNvPr id="23592" name="Text Box 12"/>
          <p:cNvSpPr txBox="1">
            <a:spLocks noChangeArrowheads="1"/>
          </p:cNvSpPr>
          <p:nvPr/>
        </p:nvSpPr>
        <p:spPr bwMode="auto">
          <a:xfrm>
            <a:off x="812800" y="2443163"/>
            <a:ext cx="4254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1200">
                <a:latin typeface="Times New Roman" pitchFamily="18" charset="0"/>
              </a:rPr>
              <a:t>k=0</a:t>
            </a:r>
          </a:p>
        </p:txBody>
      </p:sp>
      <p:sp>
        <p:nvSpPr>
          <p:cNvPr id="23593" name="TextBox 48"/>
          <p:cNvSpPr txBox="1">
            <a:spLocks noChangeArrowheads="1"/>
          </p:cNvSpPr>
          <p:nvPr/>
        </p:nvSpPr>
        <p:spPr bwMode="auto">
          <a:xfrm>
            <a:off x="5097463" y="4025900"/>
            <a:ext cx="10604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   1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79375"/>
            <a:ext cx="8229600" cy="1139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2800" dirty="0" smtClean="0"/>
              <a:t>Discrete convolution </a:t>
            </a:r>
            <a:r>
              <a:rPr lang="en-US" altLang="zh-TW" sz="2800" i="1" dirty="0" smtClean="0"/>
              <a:t>I*h</a:t>
            </a:r>
            <a:r>
              <a:rPr lang="en-US" altLang="zh-TW" sz="2800" dirty="0" smtClean="0"/>
              <a:t>, flip </a:t>
            </a:r>
            <a:r>
              <a:rPr lang="en-US" altLang="zh-TW" sz="2800" i="1" dirty="0" smtClean="0"/>
              <a:t>h ,</a:t>
            </a:r>
            <a:r>
              <a:rPr lang="en-US" altLang="zh-TW" sz="2800" dirty="0" smtClean="0"/>
              <a:t>shift </a:t>
            </a:r>
            <a:r>
              <a:rPr lang="en-US" altLang="zh-TW" sz="2800" i="1" dirty="0" smtClean="0"/>
              <a:t>h</a:t>
            </a:r>
            <a:r>
              <a:rPr lang="en-US" altLang="zh-TW" sz="2800" dirty="0" smtClean="0"/>
              <a:t> and correlate with </a:t>
            </a:r>
            <a:r>
              <a:rPr lang="en-US" altLang="zh-TW" sz="2800" i="1" dirty="0" smtClean="0"/>
              <a:t>I</a:t>
            </a:r>
            <a:r>
              <a:rPr lang="en-US" altLang="zh-TW" sz="2800" dirty="0" smtClean="0"/>
              <a:t> [1]</a:t>
            </a:r>
            <a:r>
              <a:rPr lang="en-US" altLang="zh-TW" dirty="0" smtClean="0"/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TW" altLang="zh-TW" sz="2400" smtClean="0"/>
              <a:t> </a:t>
            </a:r>
          </a:p>
        </p:txBody>
      </p:sp>
      <p:graphicFrame>
        <p:nvGraphicFramePr>
          <p:cNvPr id="24580" name="Object 39"/>
          <p:cNvGraphicFramePr>
            <a:graphicFrameLocks noGrp="1" noChangeAspect="1"/>
          </p:cNvGraphicFramePr>
          <p:nvPr>
            <p:ph sz="half" idx="2"/>
          </p:nvPr>
        </p:nvGraphicFramePr>
        <p:xfrm>
          <a:off x="5640388" y="1006475"/>
          <a:ext cx="35036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0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Object 3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388" y="1006475"/>
                        <a:ext cx="3503612" cy="1050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76200" y="632460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24582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68263" y="6484938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5793B1-8A85-45CB-ADDA-D60B93994B8F}" type="slidenum">
              <a:rPr lang="en-US" altLang="en-US"/>
              <a:pPr/>
              <a:t>22</a:t>
            </a:fld>
            <a:endParaRPr lang="en-US" altLang="en-US"/>
          </a:p>
        </p:txBody>
      </p:sp>
      <p:graphicFrame>
        <p:nvGraphicFramePr>
          <p:cNvPr id="24583" name="Object 4"/>
          <p:cNvGraphicFramePr>
            <a:graphicFrameLocks noChangeAspect="1"/>
          </p:cNvGraphicFramePr>
          <p:nvPr/>
        </p:nvGraphicFramePr>
        <p:xfrm>
          <a:off x="457200" y="1676400"/>
          <a:ext cx="5356225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1" name="Equation" r:id="rId5" imgW="1854200" imgH="1828800" progId="Equation.DSMT4">
                  <p:embed/>
                </p:oleObj>
              </mc:Choice>
              <mc:Fallback>
                <p:oleObj name="Equation" r:id="rId5" imgW="1854200" imgH="1828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5356225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Line 5"/>
          <p:cNvSpPr>
            <a:spLocks noChangeShapeType="1"/>
          </p:cNvSpPr>
          <p:nvPr/>
        </p:nvSpPr>
        <p:spPr bwMode="auto">
          <a:xfrm>
            <a:off x="1295400" y="28956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Line 6"/>
          <p:cNvSpPr>
            <a:spLocks noChangeShapeType="1"/>
          </p:cNvSpPr>
          <p:nvPr/>
        </p:nvSpPr>
        <p:spPr bwMode="auto">
          <a:xfrm flipV="1">
            <a:off x="1295400" y="13716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Line 7"/>
          <p:cNvSpPr>
            <a:spLocks noChangeShapeType="1"/>
          </p:cNvSpPr>
          <p:nvPr/>
        </p:nvSpPr>
        <p:spPr bwMode="auto">
          <a:xfrm>
            <a:off x="4038600" y="28956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Line 8"/>
          <p:cNvSpPr>
            <a:spLocks noChangeShapeType="1"/>
          </p:cNvSpPr>
          <p:nvPr/>
        </p:nvSpPr>
        <p:spPr bwMode="auto">
          <a:xfrm flipV="1">
            <a:off x="4038600" y="1219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Text Box 9"/>
          <p:cNvSpPr txBox="1">
            <a:spLocks noChangeArrowheads="1"/>
          </p:cNvSpPr>
          <p:nvPr/>
        </p:nvSpPr>
        <p:spPr bwMode="auto">
          <a:xfrm>
            <a:off x="5867400" y="25908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589" name="Text Box 10"/>
          <p:cNvSpPr txBox="1">
            <a:spLocks noChangeArrowheads="1"/>
          </p:cNvSpPr>
          <p:nvPr/>
        </p:nvSpPr>
        <p:spPr bwMode="auto">
          <a:xfrm>
            <a:off x="3886200" y="838200"/>
            <a:ext cx="3381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590" name="Text Box 11"/>
          <p:cNvSpPr txBox="1">
            <a:spLocks noChangeArrowheads="1"/>
          </p:cNvSpPr>
          <p:nvPr/>
        </p:nvSpPr>
        <p:spPr bwMode="auto">
          <a:xfrm>
            <a:off x="5684838" y="4056063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591" name="Text Box 12"/>
          <p:cNvSpPr txBox="1">
            <a:spLocks noChangeArrowheads="1"/>
          </p:cNvSpPr>
          <p:nvPr/>
        </p:nvSpPr>
        <p:spPr bwMode="auto">
          <a:xfrm>
            <a:off x="1112838" y="909638"/>
            <a:ext cx="3381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592" name="Line 13"/>
          <p:cNvSpPr>
            <a:spLocks noChangeShapeType="1"/>
          </p:cNvSpPr>
          <p:nvPr/>
        </p:nvSpPr>
        <p:spPr bwMode="auto">
          <a:xfrm>
            <a:off x="5105400" y="41148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14"/>
          <p:cNvSpPr>
            <a:spLocks noChangeShapeType="1"/>
          </p:cNvSpPr>
          <p:nvPr/>
        </p:nvSpPr>
        <p:spPr bwMode="auto">
          <a:xfrm flipV="1">
            <a:off x="5105400" y="33528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Text Box 15"/>
          <p:cNvSpPr txBox="1">
            <a:spLocks noChangeArrowheads="1"/>
          </p:cNvSpPr>
          <p:nvPr/>
        </p:nvSpPr>
        <p:spPr bwMode="auto">
          <a:xfrm>
            <a:off x="4953000" y="3048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595" name="Rectangle 16"/>
          <p:cNvSpPr>
            <a:spLocks noChangeArrowheads="1"/>
          </p:cNvSpPr>
          <p:nvPr/>
        </p:nvSpPr>
        <p:spPr bwMode="auto">
          <a:xfrm>
            <a:off x="1295400" y="2362200"/>
            <a:ext cx="4572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6" name="Rectangle 17"/>
          <p:cNvSpPr>
            <a:spLocks noChangeArrowheads="1"/>
          </p:cNvSpPr>
          <p:nvPr/>
        </p:nvSpPr>
        <p:spPr bwMode="auto">
          <a:xfrm>
            <a:off x="4038600" y="2286000"/>
            <a:ext cx="3810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7" name="Rectangle 18"/>
          <p:cNvSpPr>
            <a:spLocks noChangeArrowheads="1"/>
          </p:cNvSpPr>
          <p:nvPr/>
        </p:nvSpPr>
        <p:spPr bwMode="auto">
          <a:xfrm>
            <a:off x="5181600" y="3657600"/>
            <a:ext cx="228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8" name="Rectangle 19"/>
          <p:cNvSpPr>
            <a:spLocks noChangeArrowheads="1"/>
          </p:cNvSpPr>
          <p:nvPr/>
        </p:nvSpPr>
        <p:spPr bwMode="auto">
          <a:xfrm>
            <a:off x="0" y="3276600"/>
            <a:ext cx="5748338" cy="1524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599" name="Text Box 21"/>
          <p:cNvSpPr txBox="1">
            <a:spLocks noChangeArrowheads="1"/>
          </p:cNvSpPr>
          <p:nvPr/>
        </p:nvSpPr>
        <p:spPr bwMode="auto">
          <a:xfrm>
            <a:off x="3429000" y="25908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600" name="Text Box 22"/>
          <p:cNvSpPr txBox="1">
            <a:spLocks noChangeArrowheads="1"/>
          </p:cNvSpPr>
          <p:nvPr/>
        </p:nvSpPr>
        <p:spPr bwMode="auto">
          <a:xfrm>
            <a:off x="228600" y="3048000"/>
            <a:ext cx="3894138" cy="892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Flip</a:t>
            </a:r>
            <a:r>
              <a:rPr lang="en-US" altLang="zh-TW" sz="3200" b="1" i="1">
                <a:latin typeface="Times New Roman" pitchFamily="18" charset="0"/>
              </a:rPr>
              <a:t> h: </a:t>
            </a:r>
            <a:r>
              <a:rPr lang="en-US" altLang="zh-TW" sz="2000" b="1" i="1">
                <a:latin typeface="Times New Roman" pitchFamily="18" charset="0"/>
              </a:rPr>
              <a:t>is like this after the flip</a:t>
            </a:r>
          </a:p>
          <a:p>
            <a:r>
              <a:rPr lang="en-US" altLang="zh-TW" sz="2000" b="1" i="1">
                <a:latin typeface="Times New Roman" pitchFamily="18" charset="0"/>
              </a:rPr>
              <a:t>and no shift (m=0,n=0)</a:t>
            </a:r>
            <a:endParaRPr lang="en-US" altLang="zh-TW" sz="2400">
              <a:latin typeface="Times New Roman" pitchFamily="18" charset="0"/>
            </a:endParaRPr>
          </a:p>
        </p:txBody>
      </p:sp>
      <p:graphicFrame>
        <p:nvGraphicFramePr>
          <p:cNvPr id="24601" name="Object 23"/>
          <p:cNvGraphicFramePr>
            <a:graphicFrameLocks noChangeAspect="1"/>
          </p:cNvGraphicFramePr>
          <p:nvPr/>
        </p:nvGraphicFramePr>
        <p:xfrm>
          <a:off x="384175" y="5430838"/>
          <a:ext cx="472440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2" name="Equation" r:id="rId7" imgW="1828800" imgH="457200" progId="Equation.DSMT4">
                  <p:embed/>
                </p:oleObj>
              </mc:Choice>
              <mc:Fallback>
                <p:oleObj name="Equation" r:id="rId7" imgW="1828800" imgH="4572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" y="5430838"/>
                        <a:ext cx="4724400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2" name="Text Box 24"/>
          <p:cNvSpPr txBox="1">
            <a:spLocks noChangeArrowheads="1"/>
          </p:cNvSpPr>
          <p:nvPr/>
        </p:nvSpPr>
        <p:spPr bwMode="auto">
          <a:xfrm>
            <a:off x="5105400" y="57912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j</a:t>
            </a:r>
          </a:p>
        </p:txBody>
      </p:sp>
      <p:sp>
        <p:nvSpPr>
          <p:cNvPr id="24603" name="Line 25"/>
          <p:cNvSpPr>
            <a:spLocks noChangeShapeType="1"/>
          </p:cNvSpPr>
          <p:nvPr/>
        </p:nvSpPr>
        <p:spPr bwMode="auto">
          <a:xfrm>
            <a:off x="3810000" y="60198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Line 26"/>
          <p:cNvSpPr>
            <a:spLocks noChangeShapeType="1"/>
          </p:cNvSpPr>
          <p:nvPr/>
        </p:nvSpPr>
        <p:spPr bwMode="auto">
          <a:xfrm flipV="1">
            <a:off x="3733800" y="54102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Text Box 27"/>
          <p:cNvSpPr txBox="1">
            <a:spLocks noChangeArrowheads="1"/>
          </p:cNvSpPr>
          <p:nvPr/>
        </p:nvSpPr>
        <p:spPr bwMode="auto">
          <a:xfrm>
            <a:off x="3276600" y="54102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k</a:t>
            </a:r>
          </a:p>
        </p:txBody>
      </p:sp>
      <p:sp>
        <p:nvSpPr>
          <p:cNvPr id="24606" name="Rectangle 28"/>
          <p:cNvSpPr>
            <a:spLocks noChangeArrowheads="1"/>
          </p:cNvSpPr>
          <p:nvPr/>
        </p:nvSpPr>
        <p:spPr bwMode="auto">
          <a:xfrm>
            <a:off x="3733800" y="5562600"/>
            <a:ext cx="5334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4607" name="Text Box 29"/>
          <p:cNvSpPr txBox="1">
            <a:spLocks noChangeArrowheads="1"/>
          </p:cNvSpPr>
          <p:nvPr/>
        </p:nvSpPr>
        <p:spPr bwMode="auto">
          <a:xfrm>
            <a:off x="304800" y="4800600"/>
            <a:ext cx="4821238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Shift Flipped</a:t>
            </a:r>
            <a:r>
              <a:rPr lang="en-US" altLang="zh-TW" sz="3200" b="1" i="1">
                <a:latin typeface="Times New Roman" pitchFamily="18" charset="0"/>
              </a:rPr>
              <a:t> h to m=1,n=0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24608" name="Rectangle 30"/>
          <p:cNvSpPr>
            <a:spLocks noChangeArrowheads="1"/>
          </p:cNvSpPr>
          <p:nvPr/>
        </p:nvSpPr>
        <p:spPr bwMode="auto">
          <a:xfrm>
            <a:off x="0" y="4876800"/>
            <a:ext cx="5638800" cy="1981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grpSp>
        <p:nvGrpSpPr>
          <p:cNvPr id="24609" name="Group 36"/>
          <p:cNvGrpSpPr>
            <a:grpSpLocks/>
          </p:cNvGrpSpPr>
          <p:nvPr/>
        </p:nvGrpSpPr>
        <p:grpSpPr bwMode="auto">
          <a:xfrm>
            <a:off x="7207250" y="2071688"/>
            <a:ext cx="1397000" cy="1662112"/>
            <a:chOff x="4742" y="1844"/>
            <a:chExt cx="880" cy="1047"/>
          </a:xfrm>
        </p:grpSpPr>
        <p:sp>
          <p:nvSpPr>
            <p:cNvPr id="24615" name="Line 31"/>
            <p:cNvSpPr>
              <a:spLocks noChangeShapeType="1"/>
            </p:cNvSpPr>
            <p:nvPr/>
          </p:nvSpPr>
          <p:spPr bwMode="auto">
            <a:xfrm>
              <a:off x="4896" y="26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Line 32"/>
            <p:cNvSpPr>
              <a:spLocks noChangeShapeType="1"/>
            </p:cNvSpPr>
            <p:nvPr/>
          </p:nvSpPr>
          <p:spPr bwMode="auto">
            <a:xfrm flipV="1">
              <a:off x="4896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7" name="Text Box 33"/>
            <p:cNvSpPr txBox="1">
              <a:spLocks noChangeArrowheads="1"/>
            </p:cNvSpPr>
            <p:nvPr/>
          </p:nvSpPr>
          <p:spPr bwMode="auto">
            <a:xfrm>
              <a:off x="5366" y="2660"/>
              <a:ext cx="2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m</a:t>
              </a:r>
            </a:p>
          </p:txBody>
        </p:sp>
        <p:sp>
          <p:nvSpPr>
            <p:cNvPr id="24618" name="Text Box 34"/>
            <p:cNvSpPr txBox="1">
              <a:spLocks noChangeArrowheads="1"/>
            </p:cNvSpPr>
            <p:nvPr/>
          </p:nvSpPr>
          <p:spPr bwMode="auto">
            <a:xfrm>
              <a:off x="4742" y="1844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n</a:t>
              </a:r>
            </a:p>
          </p:txBody>
        </p:sp>
        <p:sp>
          <p:nvSpPr>
            <p:cNvPr id="24619" name="Text Box 35"/>
            <p:cNvSpPr txBox="1">
              <a:spLocks noChangeArrowheads="1"/>
            </p:cNvSpPr>
            <p:nvPr/>
          </p:nvSpPr>
          <p:spPr bwMode="auto">
            <a:xfrm>
              <a:off x="4982" y="2324"/>
              <a:ext cx="6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C(m,n)</a:t>
              </a:r>
            </a:p>
          </p:txBody>
        </p:sp>
      </p:grpSp>
      <p:sp>
        <p:nvSpPr>
          <p:cNvPr id="24610" name="TextBox 39"/>
          <p:cNvSpPr txBox="1">
            <a:spLocks noChangeArrowheads="1"/>
          </p:cNvSpPr>
          <p:nvPr/>
        </p:nvSpPr>
        <p:spPr bwMode="auto">
          <a:xfrm>
            <a:off x="4025900" y="2840038"/>
            <a:ext cx="1058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j=0       1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24338" y="2819400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953000" y="2840038"/>
            <a:ext cx="0" cy="55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67400" y="3717925"/>
            <a:ext cx="3321050" cy="286385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rgbClr val="FF0000"/>
                </a:solidFill>
                <a:ea typeface="新細明體" pitchFamily="18" charset="-120"/>
              </a:rPr>
              <a:t>The trick: 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I(j=0,k=0) needs to multiply to 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h</a:t>
            </a:r>
            <a:r>
              <a:rPr lang="en-US" b="1" i="1" baseline="30000" dirty="0">
                <a:solidFill>
                  <a:srgbClr val="FF0000"/>
                </a:solidFill>
                <a:ea typeface="新細明體" pitchFamily="18" charset="-120"/>
              </a:rPr>
              <a:t>(flip)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(-m+0,-n+0), 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since m=1, n=0, so we shift the h</a:t>
            </a:r>
            <a:r>
              <a:rPr lang="en-US" b="1" baseline="30000" dirty="0">
                <a:solidFill>
                  <a:srgbClr val="FF0000"/>
                </a:solidFill>
                <a:ea typeface="新細明體" pitchFamily="18" charset="-120"/>
              </a:rPr>
              <a:t>(flip)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 pattern 1-bit to the right so we just multiply overlapped elements of I and 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h</a:t>
            </a:r>
            <a:r>
              <a:rPr lang="en-US" b="1" i="1" baseline="30000" dirty="0">
                <a:solidFill>
                  <a:srgbClr val="FF0000"/>
                </a:solidFill>
                <a:ea typeface="新細明體" pitchFamily="18" charset="-120"/>
              </a:rPr>
              <a:t>(flip)</a:t>
            </a:r>
            <a:r>
              <a:rPr lang="en-US" b="1" i="1" dirty="0">
                <a:solidFill>
                  <a:srgbClr val="FF0000"/>
                </a:solidFill>
                <a:ea typeface="新細明體" pitchFamily="18" charset="-120"/>
              </a:rPr>
              <a:t>. 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Similarly, we do the same for all </a:t>
            </a:r>
            <a:r>
              <a:rPr lang="en-US" b="1" dirty="0" err="1">
                <a:solidFill>
                  <a:srgbClr val="FF0000"/>
                </a:solidFill>
                <a:ea typeface="新細明體" pitchFamily="18" charset="-120"/>
              </a:rPr>
              <a:t>m,n</a:t>
            </a:r>
            <a:r>
              <a:rPr lang="en-US" b="1" dirty="0">
                <a:solidFill>
                  <a:srgbClr val="FF0000"/>
                </a:solidFill>
                <a:ea typeface="新細明體" pitchFamily="18" charset="-120"/>
              </a:rPr>
              <a:t> values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TW" smtClean="0"/>
              <a:t>Find </a:t>
            </a:r>
            <a:r>
              <a:rPr lang="en-US" altLang="zh-TW" i="1" smtClean="0"/>
              <a:t>C(m,n)</a:t>
            </a:r>
            <a:endParaRPr lang="en-US" altLang="zh-TW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TW" altLang="en-US" sz="2400" smtClean="0"/>
              <a:t> </a:t>
            </a:r>
          </a:p>
        </p:txBody>
      </p:sp>
      <p:graphicFrame>
        <p:nvGraphicFramePr>
          <p:cNvPr id="25604" name="Object 34"/>
          <p:cNvGraphicFramePr>
            <a:graphicFrameLocks noGrp="1" noChangeAspect="1"/>
          </p:cNvGraphicFramePr>
          <p:nvPr>
            <p:ph sz="half" idx="2"/>
          </p:nvPr>
        </p:nvGraphicFramePr>
        <p:xfrm>
          <a:off x="5292725" y="547688"/>
          <a:ext cx="3656013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5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Object 3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47688"/>
                        <a:ext cx="3656013" cy="1096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2560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D6D71B0-99A7-483C-8F20-2C948AA53D1A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914400" y="1676400"/>
            <a:ext cx="4821238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Shift Flipped</a:t>
            </a:r>
            <a:r>
              <a:rPr lang="en-US" altLang="zh-TW" sz="3200" b="1" i="1">
                <a:latin typeface="Times New Roman" pitchFamily="18" charset="0"/>
              </a:rPr>
              <a:t> h to m=1,n=0</a:t>
            </a:r>
            <a:endParaRPr lang="en-US" altLang="zh-TW" sz="2400">
              <a:latin typeface="Times New Roman" pitchFamily="18" charset="0"/>
            </a:endParaRPr>
          </a:p>
        </p:txBody>
      </p:sp>
      <p:grpSp>
        <p:nvGrpSpPr>
          <p:cNvPr id="25608" name="Group 19"/>
          <p:cNvGrpSpPr>
            <a:grpSpLocks/>
          </p:cNvGrpSpPr>
          <p:nvPr/>
        </p:nvGrpSpPr>
        <p:grpSpPr bwMode="auto">
          <a:xfrm>
            <a:off x="990600" y="2895600"/>
            <a:ext cx="4876800" cy="1863725"/>
            <a:chOff x="624" y="1824"/>
            <a:chExt cx="3072" cy="1174"/>
          </a:xfrm>
        </p:grpSpPr>
        <p:graphicFrame>
          <p:nvGraphicFramePr>
            <p:cNvPr id="25619" name="Object 4"/>
            <p:cNvGraphicFramePr>
              <a:graphicFrameLocks noChangeAspect="1"/>
            </p:cNvGraphicFramePr>
            <p:nvPr/>
          </p:nvGraphicFramePr>
          <p:xfrm>
            <a:off x="624" y="2256"/>
            <a:ext cx="2976" cy="7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6" name="Equation" r:id="rId5" imgW="1828800" imgH="457200" progId="Equation.DSMT4">
                    <p:embed/>
                  </p:oleObj>
                </mc:Choice>
                <mc:Fallback>
                  <p:oleObj name="Equation" r:id="rId5" imgW="1828800" imgH="457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256"/>
                          <a:ext cx="2976" cy="7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0" name="Line 5"/>
            <p:cNvSpPr>
              <a:spLocks noChangeShapeType="1"/>
            </p:cNvSpPr>
            <p:nvPr/>
          </p:nvSpPr>
          <p:spPr bwMode="auto">
            <a:xfrm>
              <a:off x="2688" y="2640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Text Box 6"/>
            <p:cNvSpPr txBox="1">
              <a:spLocks noChangeArrowheads="1"/>
            </p:cNvSpPr>
            <p:nvPr/>
          </p:nvSpPr>
          <p:spPr bwMode="auto">
            <a:xfrm>
              <a:off x="2496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1" lang="en-US" altLang="zh-TW" sz="2400"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25622" name="Rectangle 7"/>
            <p:cNvSpPr>
              <a:spLocks noChangeArrowheads="1"/>
            </p:cNvSpPr>
            <p:nvPr/>
          </p:nvSpPr>
          <p:spPr bwMode="auto">
            <a:xfrm>
              <a:off x="2784" y="2304"/>
              <a:ext cx="33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23" name="Line 9"/>
            <p:cNvSpPr>
              <a:spLocks noChangeShapeType="1"/>
            </p:cNvSpPr>
            <p:nvPr/>
          </p:nvSpPr>
          <p:spPr bwMode="auto">
            <a:xfrm flipH="1" flipV="1">
              <a:off x="2688" y="2112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Text Box 10"/>
            <p:cNvSpPr txBox="1">
              <a:spLocks noChangeArrowheads="1"/>
            </p:cNvSpPr>
            <p:nvPr/>
          </p:nvSpPr>
          <p:spPr bwMode="auto">
            <a:xfrm>
              <a:off x="3456" y="2688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</p:grpSp>
      <p:graphicFrame>
        <p:nvGraphicFramePr>
          <p:cNvPr id="25609" name="Object 11"/>
          <p:cNvGraphicFramePr>
            <a:graphicFrameLocks noChangeAspect="1"/>
          </p:cNvGraphicFramePr>
          <p:nvPr/>
        </p:nvGraphicFramePr>
        <p:xfrm>
          <a:off x="1323975" y="5791200"/>
          <a:ext cx="56927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7" name="Equation" r:id="rId7" imgW="2171700" imgH="203200" progId="Equation.DSMT4">
                  <p:embed/>
                </p:oleObj>
              </mc:Choice>
              <mc:Fallback>
                <p:oleObj name="Equation" r:id="rId7" imgW="2171700" imgH="203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5791200"/>
                        <a:ext cx="569277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10" name="Group 18"/>
          <p:cNvGrpSpPr>
            <a:grpSpLocks/>
          </p:cNvGrpSpPr>
          <p:nvPr/>
        </p:nvGrpSpPr>
        <p:grpSpPr bwMode="auto">
          <a:xfrm>
            <a:off x="6172200" y="2174875"/>
            <a:ext cx="2667000" cy="2397125"/>
            <a:chOff x="3888" y="1370"/>
            <a:chExt cx="1680" cy="1510"/>
          </a:xfrm>
        </p:grpSpPr>
        <p:graphicFrame>
          <p:nvGraphicFramePr>
            <p:cNvPr id="25614" name="Object 13"/>
            <p:cNvGraphicFramePr>
              <a:graphicFrameLocks noChangeAspect="1"/>
            </p:cNvGraphicFramePr>
            <p:nvPr/>
          </p:nvGraphicFramePr>
          <p:xfrm>
            <a:off x="3888" y="1728"/>
            <a:ext cx="1680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8" name="Equation" r:id="rId9" imgW="914400" imgH="457200" progId="Equation.DSMT4">
                    <p:embed/>
                  </p:oleObj>
                </mc:Choice>
                <mc:Fallback>
                  <p:oleObj name="Equation" r:id="rId9" imgW="914400" imgH="4572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728"/>
                          <a:ext cx="1680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15" name="Line 14"/>
            <p:cNvSpPr>
              <a:spLocks noChangeShapeType="1"/>
            </p:cNvSpPr>
            <p:nvPr/>
          </p:nvSpPr>
          <p:spPr bwMode="auto">
            <a:xfrm>
              <a:off x="4320" y="2640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6" name="Line 15"/>
            <p:cNvSpPr>
              <a:spLocks noChangeShapeType="1"/>
            </p:cNvSpPr>
            <p:nvPr/>
          </p:nvSpPr>
          <p:spPr bwMode="auto">
            <a:xfrm flipV="1">
              <a:off x="4320" y="1488"/>
              <a:ext cx="0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7" name="Text Box 16"/>
            <p:cNvSpPr txBox="1">
              <a:spLocks noChangeArrowheads="1"/>
            </p:cNvSpPr>
            <p:nvPr/>
          </p:nvSpPr>
          <p:spPr bwMode="auto">
            <a:xfrm>
              <a:off x="5328" y="2592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25618" name="Text Box 17"/>
            <p:cNvSpPr txBox="1">
              <a:spLocks noChangeArrowheads="1"/>
            </p:cNvSpPr>
            <p:nvPr/>
          </p:nvSpPr>
          <p:spPr bwMode="auto">
            <a:xfrm>
              <a:off x="4358" y="137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K</a:t>
              </a:r>
            </a:p>
          </p:txBody>
        </p:sp>
      </p:grpSp>
      <p:sp>
        <p:nvSpPr>
          <p:cNvPr id="25611" name="Freeform 21"/>
          <p:cNvSpPr>
            <a:spLocks/>
          </p:cNvSpPr>
          <p:nvPr/>
        </p:nvSpPr>
        <p:spPr bwMode="auto">
          <a:xfrm>
            <a:off x="5791200" y="4648200"/>
            <a:ext cx="1752600" cy="482600"/>
          </a:xfrm>
          <a:custGeom>
            <a:avLst/>
            <a:gdLst>
              <a:gd name="T0" fmla="*/ 2147483647 w 1104"/>
              <a:gd name="T1" fmla="*/ 0 h 304"/>
              <a:gd name="T2" fmla="*/ 2147483647 w 1104"/>
              <a:gd name="T3" fmla="*/ 2147483647 h 304"/>
              <a:gd name="T4" fmla="*/ 0 w 1104"/>
              <a:gd name="T5" fmla="*/ 2147483647 h 3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04" h="304">
                <a:moveTo>
                  <a:pt x="1104" y="0"/>
                </a:moveTo>
                <a:cubicBezTo>
                  <a:pt x="1052" y="136"/>
                  <a:pt x="1000" y="272"/>
                  <a:pt x="816" y="288"/>
                </a:cubicBezTo>
                <a:cubicBezTo>
                  <a:pt x="632" y="304"/>
                  <a:pt x="316" y="200"/>
                  <a:pt x="0" y="9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Text Box 22"/>
          <p:cNvSpPr txBox="1">
            <a:spLocks noChangeArrowheads="1"/>
          </p:cNvSpPr>
          <p:nvPr/>
        </p:nvSpPr>
        <p:spPr bwMode="auto">
          <a:xfrm>
            <a:off x="4953000" y="4876800"/>
            <a:ext cx="3952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multiply overlapped elements  </a:t>
            </a:r>
          </a:p>
          <a:p>
            <a:r>
              <a:rPr lang="en-US" altLang="zh-TW" sz="2400">
                <a:latin typeface="Times New Roman" pitchFamily="18" charset="0"/>
              </a:rPr>
              <a:t>and add (see next slide)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92125" y="609600"/>
            <a:ext cx="8229600" cy="1139825"/>
          </a:xfrm>
        </p:spPr>
        <p:txBody>
          <a:bodyPr/>
          <a:lstStyle/>
          <a:p>
            <a:pPr algn="l" eaLnBrk="1" hangingPunct="1"/>
            <a:r>
              <a:rPr lang="en-US" altLang="zh-TW" smtClean="0"/>
              <a:t>Find </a:t>
            </a:r>
            <a:r>
              <a:rPr lang="en-US" altLang="zh-TW" i="1" smtClean="0"/>
              <a:t>C(m,n)</a:t>
            </a:r>
            <a:endParaRPr lang="en-US" altLang="zh-TW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TW" altLang="en-US" sz="2400" smtClean="0"/>
              <a:t> </a:t>
            </a:r>
          </a:p>
        </p:txBody>
      </p:sp>
      <p:graphicFrame>
        <p:nvGraphicFramePr>
          <p:cNvPr id="26628" name="Object 30"/>
          <p:cNvGraphicFramePr>
            <a:graphicFrameLocks noGrp="1" noChangeAspect="1"/>
          </p:cNvGraphicFramePr>
          <p:nvPr>
            <p:ph sz="half" idx="2"/>
          </p:nvPr>
        </p:nvGraphicFramePr>
        <p:xfrm>
          <a:off x="5554663" y="669925"/>
          <a:ext cx="33528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4" name="Equation" r:id="rId3" imgW="2286000" imgH="685800" progId="Equation.3">
                  <p:embed/>
                </p:oleObj>
              </mc:Choice>
              <mc:Fallback>
                <p:oleObj name="Equation" r:id="rId3" imgW="2286000" imgH="685800" progId="Equation.3">
                  <p:embed/>
                  <p:pic>
                    <p:nvPicPr>
                      <p:cNvPr id="0" name="Object 3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663" y="669925"/>
                        <a:ext cx="3352800" cy="1006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2663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F76C2AA-2EB5-4413-95E3-BDE0EB8CD5B6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914400" y="1676400"/>
            <a:ext cx="4821238" cy="592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3200" b="1">
                <a:latin typeface="Times New Roman" pitchFamily="18" charset="0"/>
              </a:rPr>
              <a:t>Shift Flipped</a:t>
            </a:r>
            <a:r>
              <a:rPr lang="en-US" altLang="zh-TW" sz="3200" b="1" i="1">
                <a:latin typeface="Times New Roman" pitchFamily="18" charset="0"/>
              </a:rPr>
              <a:t> h to m=1,n=0</a:t>
            </a:r>
            <a:endParaRPr lang="en-US" altLang="zh-TW" sz="2400">
              <a:latin typeface="Times New Roman" pitchFamily="18" charset="0"/>
            </a:endParaRPr>
          </a:p>
        </p:txBody>
      </p:sp>
      <p:grpSp>
        <p:nvGrpSpPr>
          <p:cNvPr id="26632" name="Group 5"/>
          <p:cNvGrpSpPr>
            <a:grpSpLocks/>
          </p:cNvGrpSpPr>
          <p:nvPr/>
        </p:nvGrpSpPr>
        <p:grpSpPr bwMode="auto">
          <a:xfrm>
            <a:off x="990600" y="2895600"/>
            <a:ext cx="4876800" cy="1863725"/>
            <a:chOff x="624" y="1824"/>
            <a:chExt cx="3072" cy="1174"/>
          </a:xfrm>
        </p:grpSpPr>
        <p:graphicFrame>
          <p:nvGraphicFramePr>
            <p:cNvPr id="26648" name="Object 6"/>
            <p:cNvGraphicFramePr>
              <a:graphicFrameLocks noChangeAspect="1"/>
            </p:cNvGraphicFramePr>
            <p:nvPr/>
          </p:nvGraphicFramePr>
          <p:xfrm>
            <a:off x="624" y="2256"/>
            <a:ext cx="2976" cy="7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75" name="Equation" r:id="rId5" imgW="1828800" imgH="457200" progId="Equation.DSMT4">
                    <p:embed/>
                  </p:oleObj>
                </mc:Choice>
                <mc:Fallback>
                  <p:oleObj name="Equation" r:id="rId5" imgW="1828800" imgH="4572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256"/>
                          <a:ext cx="2976" cy="7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9" name="Line 7"/>
            <p:cNvSpPr>
              <a:spLocks noChangeShapeType="1"/>
            </p:cNvSpPr>
            <p:nvPr/>
          </p:nvSpPr>
          <p:spPr bwMode="auto">
            <a:xfrm>
              <a:off x="2688" y="2640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" name="Text Box 8"/>
            <p:cNvSpPr txBox="1">
              <a:spLocks noChangeArrowheads="1"/>
            </p:cNvSpPr>
            <p:nvPr/>
          </p:nvSpPr>
          <p:spPr bwMode="auto">
            <a:xfrm>
              <a:off x="2496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1" lang="en-US" altLang="zh-TW" sz="2400"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26651" name="Rectangle 9"/>
            <p:cNvSpPr>
              <a:spLocks noChangeArrowheads="1"/>
            </p:cNvSpPr>
            <p:nvPr/>
          </p:nvSpPr>
          <p:spPr bwMode="auto">
            <a:xfrm>
              <a:off x="2784" y="2304"/>
              <a:ext cx="33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652" name="Line 10"/>
            <p:cNvSpPr>
              <a:spLocks noChangeShapeType="1"/>
            </p:cNvSpPr>
            <p:nvPr/>
          </p:nvSpPr>
          <p:spPr bwMode="auto">
            <a:xfrm flipH="1" flipV="1">
              <a:off x="2688" y="2112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3" name="Text Box 11"/>
            <p:cNvSpPr txBox="1">
              <a:spLocks noChangeArrowheads="1"/>
            </p:cNvSpPr>
            <p:nvPr/>
          </p:nvSpPr>
          <p:spPr bwMode="auto">
            <a:xfrm>
              <a:off x="3456" y="2688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</p:grpSp>
      <p:graphicFrame>
        <p:nvGraphicFramePr>
          <p:cNvPr id="26633" name="Object 12"/>
          <p:cNvGraphicFramePr>
            <a:graphicFrameLocks noChangeAspect="1"/>
          </p:cNvGraphicFramePr>
          <p:nvPr/>
        </p:nvGraphicFramePr>
        <p:xfrm>
          <a:off x="1123950" y="5791200"/>
          <a:ext cx="609123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6" name="Equation" r:id="rId7" imgW="2324100" imgH="203200" progId="Equation.DSMT4">
                  <p:embed/>
                </p:oleObj>
              </mc:Choice>
              <mc:Fallback>
                <p:oleObj name="Equation" r:id="rId7" imgW="2324100" imgH="203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5791200"/>
                        <a:ext cx="6091238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34" name="Group 14"/>
          <p:cNvGrpSpPr>
            <a:grpSpLocks/>
          </p:cNvGrpSpPr>
          <p:nvPr/>
        </p:nvGrpSpPr>
        <p:grpSpPr bwMode="auto">
          <a:xfrm>
            <a:off x="3429000" y="2057400"/>
            <a:ext cx="2667000" cy="2397125"/>
            <a:chOff x="3888" y="1370"/>
            <a:chExt cx="1680" cy="1510"/>
          </a:xfrm>
        </p:grpSpPr>
        <p:graphicFrame>
          <p:nvGraphicFramePr>
            <p:cNvPr id="26643" name="Object 15"/>
            <p:cNvGraphicFramePr>
              <a:graphicFrameLocks noChangeAspect="1"/>
            </p:cNvGraphicFramePr>
            <p:nvPr/>
          </p:nvGraphicFramePr>
          <p:xfrm>
            <a:off x="3888" y="1728"/>
            <a:ext cx="1680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77" name="Equation" r:id="rId9" imgW="914400" imgH="457200" progId="Equation.DSMT4">
                    <p:embed/>
                  </p:oleObj>
                </mc:Choice>
                <mc:Fallback>
                  <p:oleObj name="Equation" r:id="rId9" imgW="914400" imgH="4572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728"/>
                          <a:ext cx="1680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4" name="Line 16"/>
            <p:cNvSpPr>
              <a:spLocks noChangeShapeType="1"/>
            </p:cNvSpPr>
            <p:nvPr/>
          </p:nvSpPr>
          <p:spPr bwMode="auto">
            <a:xfrm>
              <a:off x="4320" y="2640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5" name="Line 17"/>
            <p:cNvSpPr>
              <a:spLocks noChangeShapeType="1"/>
            </p:cNvSpPr>
            <p:nvPr/>
          </p:nvSpPr>
          <p:spPr bwMode="auto">
            <a:xfrm flipV="1">
              <a:off x="4320" y="1488"/>
              <a:ext cx="0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6" name="Text Box 18"/>
            <p:cNvSpPr txBox="1">
              <a:spLocks noChangeArrowheads="1"/>
            </p:cNvSpPr>
            <p:nvPr/>
          </p:nvSpPr>
          <p:spPr bwMode="auto">
            <a:xfrm>
              <a:off x="5328" y="2592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26647" name="Text Box 19"/>
            <p:cNvSpPr txBox="1">
              <a:spLocks noChangeArrowheads="1"/>
            </p:cNvSpPr>
            <p:nvPr/>
          </p:nvSpPr>
          <p:spPr bwMode="auto">
            <a:xfrm>
              <a:off x="4358" y="137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Times New Roman" pitchFamily="18" charset="0"/>
                </a:rPr>
                <a:t>K</a:t>
              </a:r>
            </a:p>
          </p:txBody>
        </p:sp>
      </p:grpSp>
      <p:sp>
        <p:nvSpPr>
          <p:cNvPr id="26635" name="Text Box 20"/>
          <p:cNvSpPr txBox="1">
            <a:spLocks noChangeArrowheads="1"/>
          </p:cNvSpPr>
          <p:nvPr/>
        </p:nvSpPr>
        <p:spPr bwMode="auto">
          <a:xfrm>
            <a:off x="609600" y="4876800"/>
            <a:ext cx="3952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multiply overlapped elements  </a:t>
            </a:r>
          </a:p>
          <a:p>
            <a:r>
              <a:rPr lang="en-US" altLang="zh-TW" sz="2400">
                <a:latin typeface="Times New Roman" pitchFamily="18" charset="0"/>
              </a:rPr>
              <a:t>and add </a:t>
            </a:r>
          </a:p>
        </p:txBody>
      </p:sp>
      <p:grpSp>
        <p:nvGrpSpPr>
          <p:cNvPr id="26636" name="Group 21"/>
          <p:cNvGrpSpPr>
            <a:grpSpLocks/>
          </p:cNvGrpSpPr>
          <p:nvPr/>
        </p:nvGrpSpPr>
        <p:grpSpPr bwMode="auto">
          <a:xfrm>
            <a:off x="7527925" y="2927350"/>
            <a:ext cx="1397000" cy="1662113"/>
            <a:chOff x="4742" y="1844"/>
            <a:chExt cx="880" cy="1047"/>
          </a:xfrm>
        </p:grpSpPr>
        <p:sp>
          <p:nvSpPr>
            <p:cNvPr id="26638" name="Line 22"/>
            <p:cNvSpPr>
              <a:spLocks noChangeShapeType="1"/>
            </p:cNvSpPr>
            <p:nvPr/>
          </p:nvSpPr>
          <p:spPr bwMode="auto">
            <a:xfrm>
              <a:off x="4896" y="26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23"/>
            <p:cNvSpPr>
              <a:spLocks noChangeShapeType="1"/>
            </p:cNvSpPr>
            <p:nvPr/>
          </p:nvSpPr>
          <p:spPr bwMode="auto">
            <a:xfrm flipV="1">
              <a:off x="4896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Text Box 24"/>
            <p:cNvSpPr txBox="1">
              <a:spLocks noChangeArrowheads="1"/>
            </p:cNvSpPr>
            <p:nvPr/>
          </p:nvSpPr>
          <p:spPr bwMode="auto">
            <a:xfrm>
              <a:off x="5366" y="2660"/>
              <a:ext cx="2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m</a:t>
              </a:r>
            </a:p>
          </p:txBody>
        </p:sp>
        <p:sp>
          <p:nvSpPr>
            <p:cNvPr id="26641" name="Text Box 25"/>
            <p:cNvSpPr txBox="1">
              <a:spLocks noChangeArrowheads="1"/>
            </p:cNvSpPr>
            <p:nvPr/>
          </p:nvSpPr>
          <p:spPr bwMode="auto">
            <a:xfrm>
              <a:off x="4742" y="1844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n</a:t>
              </a:r>
            </a:p>
          </p:txBody>
        </p:sp>
        <p:sp>
          <p:nvSpPr>
            <p:cNvPr id="26642" name="Text Box 26"/>
            <p:cNvSpPr txBox="1">
              <a:spLocks noChangeArrowheads="1"/>
            </p:cNvSpPr>
            <p:nvPr/>
          </p:nvSpPr>
          <p:spPr bwMode="auto">
            <a:xfrm>
              <a:off x="4982" y="2324"/>
              <a:ext cx="6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C(m,n)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100" y="457200"/>
            <a:ext cx="8229600" cy="334962"/>
          </a:xfrm>
        </p:spPr>
        <p:txBody>
          <a:bodyPr>
            <a:noAutofit/>
          </a:bodyPr>
          <a:lstStyle/>
          <a:p>
            <a:r>
              <a:rPr lang="en-US" sz="2400" dirty="0"/>
              <a:t>Steps to find C(</a:t>
            </a:r>
            <a:r>
              <a:rPr lang="en-US" sz="2400" dirty="0" err="1"/>
              <a:t>m,n</a:t>
            </a:r>
            <a:r>
              <a:rPr lang="en-US" sz="2400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96874" y="6858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Step1:</a:t>
            </a:r>
          </a:p>
          <a:p>
            <a:r>
              <a:rPr lang="en-US" dirty="0" smtClean="0"/>
              <a:t>C(0,0)</a:t>
            </a:r>
          </a:p>
          <a:p>
            <a:r>
              <a:rPr lang="en-US" dirty="0" smtClean="0"/>
              <a:t>=1x2=2</a:t>
            </a:r>
          </a:p>
          <a:p>
            <a:endParaRPr lang="en-US" dirty="0" smtClean="0"/>
          </a:p>
          <a:p>
            <a:r>
              <a:rPr lang="en-US" dirty="0" smtClean="0"/>
              <a:t>Step 2: </a:t>
            </a:r>
          </a:p>
          <a:p>
            <a:r>
              <a:rPr lang="en-US" dirty="0" smtClean="0"/>
              <a:t>C(1,0)</a:t>
            </a:r>
          </a:p>
          <a:p>
            <a:r>
              <a:rPr lang="en-US" dirty="0" smtClean="0"/>
              <a:t>= -1*2+1*5=3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87874" y="6858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 3: </a:t>
            </a:r>
          </a:p>
          <a:p>
            <a:r>
              <a:rPr lang="en-US" dirty="0" smtClean="0"/>
              <a:t>C(2,0)</a:t>
            </a:r>
          </a:p>
          <a:p>
            <a:r>
              <a:rPr lang="en-US" dirty="0" smtClean="0"/>
              <a:t>= -1*5+1*3</a:t>
            </a:r>
          </a:p>
          <a:p>
            <a:r>
              <a:rPr lang="en-US" dirty="0" smtClean="0"/>
              <a:t>=-2</a:t>
            </a:r>
          </a:p>
          <a:p>
            <a:endParaRPr lang="en-US" dirty="0" smtClean="0"/>
          </a:p>
          <a:p>
            <a:r>
              <a:rPr lang="en-US" dirty="0" smtClean="0"/>
              <a:t>Step 4: </a:t>
            </a:r>
          </a:p>
          <a:p>
            <a:r>
              <a:rPr lang="en-US" dirty="0" smtClean="0"/>
              <a:t>C(3,0)</a:t>
            </a:r>
          </a:p>
          <a:p>
            <a:r>
              <a:rPr lang="en-US" dirty="0" smtClean="0"/>
              <a:t>= -1*3</a:t>
            </a:r>
          </a:p>
          <a:p>
            <a:r>
              <a:rPr lang="en-US" dirty="0" smtClean="0"/>
              <a:t>=-3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478593"/>
              </p:ext>
            </p:extLst>
          </p:nvPr>
        </p:nvGraphicFramePr>
        <p:xfrm>
          <a:off x="3163874" y="7874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/>
                <a:gridCol w="482600"/>
                <a:gridCol w="482600"/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695415"/>
              </p:ext>
            </p:extLst>
          </p:nvPr>
        </p:nvGraphicFramePr>
        <p:xfrm>
          <a:off x="2630474" y="15240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49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255112"/>
              </p:ext>
            </p:extLst>
          </p:nvPr>
        </p:nvGraphicFramePr>
        <p:xfrm>
          <a:off x="3087674" y="32004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431800"/>
                <a:gridCol w="431800"/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21225"/>
              </p:ext>
            </p:extLst>
          </p:nvPr>
        </p:nvGraphicFramePr>
        <p:xfrm>
          <a:off x="3087674" y="3810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138898"/>
              </p:ext>
            </p:extLst>
          </p:nvPr>
        </p:nvGraphicFramePr>
        <p:xfrm>
          <a:off x="7086600" y="8382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/>
                <a:gridCol w="482600"/>
                <a:gridCol w="482600"/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49385"/>
              </p:ext>
            </p:extLst>
          </p:nvPr>
        </p:nvGraphicFramePr>
        <p:xfrm>
          <a:off x="7620000" y="15748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476307"/>
              </p:ext>
            </p:extLst>
          </p:nvPr>
        </p:nvGraphicFramePr>
        <p:xfrm>
          <a:off x="7010400" y="32512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431800"/>
                <a:gridCol w="431800"/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33726"/>
              </p:ext>
            </p:extLst>
          </p:nvPr>
        </p:nvGraphicFramePr>
        <p:xfrm>
          <a:off x="7848600" y="3810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838200" y="4953000"/>
            <a:ext cx="739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7400" y="5334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C(</a:t>
            </a:r>
            <a:r>
              <a:rPr lang="en-US" dirty="0" err="1" smtClean="0"/>
              <a:t>m,n</a:t>
            </a:r>
            <a:r>
              <a:rPr lang="en-US" dirty="0" smtClean="0"/>
              <a:t>)=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40612"/>
              </p:ext>
            </p:extLst>
          </p:nvPr>
        </p:nvGraphicFramePr>
        <p:xfrm>
          <a:off x="3276600" y="5105400"/>
          <a:ext cx="4800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/>
                <a:gridCol w="1200150"/>
                <a:gridCol w="1200150"/>
                <a:gridCol w="1200150"/>
              </a:tblGrid>
              <a:tr h="319314">
                <a:tc>
                  <a:txBody>
                    <a:bodyPr/>
                    <a:lstStyle/>
                    <a:p>
                      <a:r>
                        <a:rPr lang="en-US" dirty="0" smtClean="0"/>
                        <a:t>C(0,0)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C(1,0)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C(2,0)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C(3,0)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C(0,0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C(1,0)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C(2,0)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C(3,0)</a:t>
                      </a:r>
                      <a:endParaRPr lang="en-US" dirty="0"/>
                    </a:p>
                  </a:txBody>
                  <a:tcPr/>
                </a:tc>
              </a:tr>
              <a:tr h="447040">
                <a:tc>
                  <a:txBody>
                    <a:bodyPr/>
                    <a:lstStyle/>
                    <a:p>
                      <a:r>
                        <a:rPr lang="en-US" dirty="0" smtClean="0"/>
                        <a:t>C(0,0)=2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C(1,0</a:t>
                      </a:r>
                      <a:r>
                        <a:rPr lang="en-US" dirty="0" smtClean="0"/>
                        <a:t>)=3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C(2,0</a:t>
                      </a:r>
                      <a:r>
                        <a:rPr lang="en-US" dirty="0" smtClean="0"/>
                        <a:t>)=-2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C(3,0)=-3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B49F-3632-4DA6-B3BD-76D01F7F99D6}" type="slidenum">
              <a:rPr lang="en-US" altLang="en-US" smtClean="0"/>
              <a:pPr/>
              <a:t>25</a:t>
            </a:fld>
            <a:endParaRPr lang="en-US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645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100" y="457200"/>
            <a:ext cx="8229600" cy="334962"/>
          </a:xfrm>
        </p:spPr>
        <p:txBody>
          <a:bodyPr>
            <a:noAutofit/>
          </a:bodyPr>
          <a:lstStyle/>
          <a:p>
            <a:r>
              <a:rPr lang="en-US" sz="2000" dirty="0" smtClean="0"/>
              <a:t>Steps </a:t>
            </a:r>
            <a:r>
              <a:rPr lang="en-US" sz="2000" dirty="0" smtClean="0"/>
              <a:t>continue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96874" y="6858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Step 5:</a:t>
            </a:r>
          </a:p>
          <a:p>
            <a:r>
              <a:rPr lang="en-US" dirty="0" smtClean="0"/>
              <a:t>C(0,1)</a:t>
            </a:r>
          </a:p>
          <a:p>
            <a:r>
              <a:rPr lang="en-US" dirty="0" smtClean="0"/>
              <a:t>=1x1+1*2</a:t>
            </a:r>
          </a:p>
          <a:p>
            <a:r>
              <a:rPr lang="en-US" dirty="0" smtClean="0"/>
              <a:t>=3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Step 6: </a:t>
            </a:r>
          </a:p>
          <a:p>
            <a:r>
              <a:rPr lang="en-US" dirty="0" smtClean="0"/>
              <a:t>C(1,1)</a:t>
            </a:r>
          </a:p>
          <a:p>
            <a:r>
              <a:rPr lang="en-US" dirty="0" smtClean="0"/>
              <a:t>= -1*1+1*4+1*2+1*5</a:t>
            </a:r>
          </a:p>
          <a:p>
            <a:r>
              <a:rPr lang="en-US" dirty="0" smtClean="0"/>
              <a:t>=10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87874" y="6858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Step 7: </a:t>
            </a:r>
          </a:p>
          <a:p>
            <a:r>
              <a:rPr lang="en-US" dirty="0" smtClean="0"/>
              <a:t>C(2,1)</a:t>
            </a:r>
          </a:p>
          <a:p>
            <a:r>
              <a:rPr lang="en-US" dirty="0" smtClean="0"/>
              <a:t>= -1*4+1*1+1*5+1*3</a:t>
            </a:r>
          </a:p>
          <a:p>
            <a:r>
              <a:rPr lang="en-US" dirty="0" smtClean="0"/>
              <a:t>=</a:t>
            </a:r>
            <a:r>
              <a:rPr lang="en-US" dirty="0"/>
              <a:t>5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Step 8: </a:t>
            </a:r>
          </a:p>
          <a:p>
            <a:r>
              <a:rPr lang="en-US" dirty="0" smtClean="0"/>
              <a:t>C(3,1)</a:t>
            </a:r>
          </a:p>
          <a:p>
            <a:r>
              <a:rPr lang="en-US" dirty="0" smtClean="0"/>
              <a:t>= -1*1+1*3</a:t>
            </a:r>
          </a:p>
          <a:p>
            <a:r>
              <a:rPr lang="en-US" dirty="0" smtClean="0"/>
              <a:t>=2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36842"/>
              </p:ext>
            </p:extLst>
          </p:nvPr>
        </p:nvGraphicFramePr>
        <p:xfrm>
          <a:off x="3163874" y="7874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/>
                <a:gridCol w="482600"/>
                <a:gridCol w="482600"/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808001"/>
              </p:ext>
            </p:extLst>
          </p:nvPr>
        </p:nvGraphicFramePr>
        <p:xfrm>
          <a:off x="2590800" y="10668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49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795070"/>
              </p:ext>
            </p:extLst>
          </p:nvPr>
        </p:nvGraphicFramePr>
        <p:xfrm>
          <a:off x="3124200" y="28956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431800"/>
                <a:gridCol w="431800"/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163334"/>
              </p:ext>
            </p:extLst>
          </p:nvPr>
        </p:nvGraphicFramePr>
        <p:xfrm>
          <a:off x="3048000" y="3048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845373"/>
              </p:ext>
            </p:extLst>
          </p:nvPr>
        </p:nvGraphicFramePr>
        <p:xfrm>
          <a:off x="7239000" y="4572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/>
                <a:gridCol w="482600"/>
                <a:gridCol w="482600"/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65780"/>
              </p:ext>
            </p:extLst>
          </p:nvPr>
        </p:nvGraphicFramePr>
        <p:xfrm>
          <a:off x="7924800" y="6858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954926"/>
              </p:ext>
            </p:extLst>
          </p:nvPr>
        </p:nvGraphicFramePr>
        <p:xfrm>
          <a:off x="7010400" y="32512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431800"/>
                <a:gridCol w="431800"/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64086"/>
              </p:ext>
            </p:extLst>
          </p:nvPr>
        </p:nvGraphicFramePr>
        <p:xfrm>
          <a:off x="7924800" y="33528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838200" y="4953000"/>
            <a:ext cx="739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09800" y="5334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C(</a:t>
            </a:r>
            <a:r>
              <a:rPr lang="en-US" dirty="0" err="1" smtClean="0"/>
              <a:t>m,n</a:t>
            </a:r>
            <a:r>
              <a:rPr lang="en-US" dirty="0" smtClean="0"/>
              <a:t>)=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10272"/>
              </p:ext>
            </p:extLst>
          </p:nvPr>
        </p:nvGraphicFramePr>
        <p:xfrm>
          <a:off x="3276600" y="5105400"/>
          <a:ext cx="4800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/>
                <a:gridCol w="1200150"/>
                <a:gridCol w="1200150"/>
                <a:gridCol w="1200150"/>
              </a:tblGrid>
              <a:tr h="319314">
                <a:tc>
                  <a:txBody>
                    <a:bodyPr/>
                    <a:lstStyle/>
                    <a:p>
                      <a:r>
                        <a:rPr lang="en-US" dirty="0" smtClean="0"/>
                        <a:t>C(0,2)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C(1,2)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C(2,2)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C(3,2)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 smtClean="0"/>
                        <a:t>C(0,1)=3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C(1,1)=10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C(2,1)=5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C(3,1)=2</a:t>
                      </a:r>
                      <a:endParaRPr lang="en-US" dirty="0"/>
                    </a:p>
                  </a:txBody>
                  <a:tcPr/>
                </a:tc>
              </a:tr>
              <a:tr h="447040">
                <a:tc>
                  <a:txBody>
                    <a:bodyPr/>
                    <a:lstStyle/>
                    <a:p>
                      <a:r>
                        <a:rPr lang="en-US" dirty="0" smtClean="0"/>
                        <a:t>C(0,0)=2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C(1,0</a:t>
                      </a:r>
                      <a:r>
                        <a:rPr lang="en-US" dirty="0" smtClean="0"/>
                        <a:t>)=3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C(2,0</a:t>
                      </a:r>
                      <a:r>
                        <a:rPr lang="en-US" dirty="0" smtClean="0"/>
                        <a:t>)=-2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C(3,0)=-3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B49F-3632-4DA6-B3BD-76D01F7F99D6}" type="slidenum">
              <a:rPr lang="en-US" altLang="en-US" smtClean="0"/>
              <a:pPr/>
              <a:t>26</a:t>
            </a:fld>
            <a:endParaRPr lang="en-US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113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8" y="60960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/>
              <a:t>Find all elements in C for all possible </a:t>
            </a:r>
            <a:r>
              <a:rPr lang="en-US" altLang="zh-TW" dirty="0" err="1" smtClean="0"/>
              <a:t>m,n</a:t>
            </a:r>
            <a:endParaRPr lang="en-US" altLang="zh-TW" dirty="0" smtClean="0"/>
          </a:p>
        </p:txBody>
      </p:sp>
      <p:graphicFrame>
        <p:nvGraphicFramePr>
          <p:cNvPr id="2765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862138" y="2065338"/>
          <a:ext cx="4429125" cy="380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5" name="Equation" r:id="rId3" imgW="1879600" imgH="1612900" progId="Equation.DSMT4">
                  <p:embed/>
                </p:oleObj>
              </mc:Choice>
              <mc:Fallback>
                <p:oleObj name="Equation" r:id="rId3" imgW="1879600" imgH="1612900" progId="Equation.DSMT4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2065338"/>
                        <a:ext cx="4429125" cy="380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2765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5BB5AE3-414C-4E40-89FE-01D08D12E872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7654" name="Line 4"/>
          <p:cNvSpPr>
            <a:spLocks noChangeShapeType="1"/>
          </p:cNvSpPr>
          <p:nvPr/>
        </p:nvSpPr>
        <p:spPr bwMode="auto">
          <a:xfrm>
            <a:off x="3657600" y="6172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6232525" y="6061075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27656" name="Line 6"/>
          <p:cNvSpPr>
            <a:spLocks noChangeShapeType="1"/>
          </p:cNvSpPr>
          <p:nvPr/>
        </p:nvSpPr>
        <p:spPr bwMode="auto">
          <a:xfrm flipV="1">
            <a:off x="3657600" y="4114800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Text Box 7"/>
          <p:cNvSpPr txBox="1">
            <a:spLocks noChangeArrowheads="1"/>
          </p:cNvSpPr>
          <p:nvPr/>
        </p:nvSpPr>
        <p:spPr bwMode="auto">
          <a:xfrm>
            <a:off x="3200400" y="4191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n</a:t>
            </a:r>
          </a:p>
        </p:txBody>
      </p:sp>
      <p:grpSp>
        <p:nvGrpSpPr>
          <p:cNvPr id="27658" name="Group 2"/>
          <p:cNvGrpSpPr>
            <a:grpSpLocks/>
          </p:cNvGrpSpPr>
          <p:nvPr/>
        </p:nvGrpSpPr>
        <p:grpSpPr bwMode="auto">
          <a:xfrm>
            <a:off x="7527925" y="2927350"/>
            <a:ext cx="1397000" cy="1662113"/>
            <a:chOff x="4742" y="1844"/>
            <a:chExt cx="880" cy="1047"/>
          </a:xfrm>
        </p:grpSpPr>
        <p:sp>
          <p:nvSpPr>
            <p:cNvPr id="27660" name="Line 3"/>
            <p:cNvSpPr>
              <a:spLocks noChangeShapeType="1"/>
            </p:cNvSpPr>
            <p:nvPr/>
          </p:nvSpPr>
          <p:spPr bwMode="auto">
            <a:xfrm>
              <a:off x="4896" y="26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1" name="Line 4"/>
            <p:cNvSpPr>
              <a:spLocks noChangeShapeType="1"/>
            </p:cNvSpPr>
            <p:nvPr/>
          </p:nvSpPr>
          <p:spPr bwMode="auto">
            <a:xfrm flipV="1">
              <a:off x="4896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2" name="Text Box 5"/>
            <p:cNvSpPr txBox="1">
              <a:spLocks noChangeArrowheads="1"/>
            </p:cNvSpPr>
            <p:nvPr/>
          </p:nvSpPr>
          <p:spPr bwMode="auto">
            <a:xfrm>
              <a:off x="5366" y="2660"/>
              <a:ext cx="2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m</a:t>
              </a:r>
            </a:p>
          </p:txBody>
        </p:sp>
        <p:sp>
          <p:nvSpPr>
            <p:cNvPr id="27663" name="Text Box 6"/>
            <p:cNvSpPr txBox="1">
              <a:spLocks noChangeArrowheads="1"/>
            </p:cNvSpPr>
            <p:nvPr/>
          </p:nvSpPr>
          <p:spPr bwMode="auto">
            <a:xfrm>
              <a:off x="4742" y="1844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n</a:t>
              </a:r>
            </a:p>
          </p:txBody>
        </p:sp>
        <p:sp>
          <p:nvSpPr>
            <p:cNvPr id="27664" name="Text Box 7"/>
            <p:cNvSpPr txBox="1">
              <a:spLocks noChangeArrowheads="1"/>
            </p:cNvSpPr>
            <p:nvPr/>
          </p:nvSpPr>
          <p:spPr bwMode="auto">
            <a:xfrm>
              <a:off x="4982" y="2324"/>
              <a:ext cx="6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C(m,n)</a:t>
              </a: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/>
              <a:t>Exercise 3.1</a:t>
            </a:r>
            <a:endParaRPr lang="en-US" altLang="en-US" sz="2800" dirty="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53400" cy="4530725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cs typeface="Courier New" pitchFamily="49" charset="0"/>
              </a:rPr>
              <a:t>I=[1 4 1; </a:t>
            </a:r>
          </a:p>
          <a:p>
            <a:pPr eaLnBrk="1" hangingPunct="1"/>
            <a:r>
              <a:rPr lang="en-US" altLang="zh-TW" sz="2400" dirty="0" smtClean="0">
                <a:cs typeface="Courier New" pitchFamily="49" charset="0"/>
              </a:rPr>
              <a:t>     2 5 3</a:t>
            </a:r>
          </a:p>
          <a:p>
            <a:pPr eaLnBrk="1" hangingPunct="1"/>
            <a:r>
              <a:rPr lang="en-US" altLang="zh-TW" sz="2400" dirty="0" smtClean="0">
                <a:cs typeface="Courier New" pitchFamily="49" charset="0"/>
              </a:rPr>
              <a:t>     3 5 1]</a:t>
            </a:r>
          </a:p>
          <a:p>
            <a:pPr eaLnBrk="1" hangingPunct="1"/>
            <a:r>
              <a:rPr lang="en-US" altLang="en-US" sz="2400" dirty="0" smtClean="0">
                <a:ea typeface="SimSun" pitchFamily="2" charset="-122"/>
                <a:cs typeface="Courier New" pitchFamily="49" charset="0"/>
              </a:rPr>
              <a:t>h2=[-1 1</a:t>
            </a:r>
          </a:p>
          <a:p>
            <a:pPr eaLnBrk="1" hangingPunct="1"/>
            <a:r>
              <a:rPr lang="en-US" altLang="en-US" sz="2400" dirty="0" smtClean="0">
                <a:ea typeface="SimSun" pitchFamily="2" charset="-122"/>
                <a:cs typeface="Courier New" pitchFamily="49" charset="0"/>
              </a:rPr>
              <a:t>         1 -1]</a:t>
            </a:r>
          </a:p>
          <a:p>
            <a:pPr eaLnBrk="1" hangingPunct="1"/>
            <a:r>
              <a:rPr lang="en-US" altLang="en-US" sz="2400" dirty="0" smtClean="0">
                <a:ea typeface="SimSun" pitchFamily="2" charset="-122"/>
                <a:cs typeface="Courier New" pitchFamily="49" charset="0"/>
              </a:rPr>
              <a:t>Find </a:t>
            </a:r>
            <a:r>
              <a:rPr lang="en-US" altLang="zh-TW" sz="2400" dirty="0" smtClean="0">
                <a:cs typeface="Courier New" pitchFamily="49" charset="0"/>
              </a:rPr>
              <a:t>convolution of I and h2.</a:t>
            </a:r>
          </a:p>
        </p:txBody>
      </p:sp>
      <p:sp>
        <p:nvSpPr>
          <p:cNvPr id="28676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2867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888457D-EA8E-40E4-BF6D-DC7132AC5383}" type="slidenum">
              <a:rPr lang="en-US" altLang="en-US"/>
              <a:pPr/>
              <a:t>28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altLang="en-US" smtClean="0"/>
              <a:t>Answer ws5711_3_1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2969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 smtClean="0"/>
              <a:t>%ws3.1 edge</a:t>
            </a:r>
          </a:p>
          <a:p>
            <a:r>
              <a:rPr lang="en-US" altLang="en-US" sz="1800" dirty="0" smtClean="0"/>
              <a:t>I=[1 4 1; </a:t>
            </a:r>
          </a:p>
          <a:p>
            <a:r>
              <a:rPr lang="en-US" altLang="en-US" sz="1800" dirty="0" smtClean="0"/>
              <a:t>     2 5 3</a:t>
            </a:r>
          </a:p>
          <a:p>
            <a:r>
              <a:rPr lang="en-US" altLang="en-US" sz="1800" dirty="0" smtClean="0"/>
              <a:t>     3 5 1]</a:t>
            </a:r>
          </a:p>
          <a:p>
            <a:r>
              <a:rPr lang="en-US" altLang="en-US" sz="1800" dirty="0" smtClean="0"/>
              <a:t>h2=[-1 1</a:t>
            </a:r>
          </a:p>
          <a:p>
            <a:r>
              <a:rPr lang="en-US" altLang="en-US" sz="1800" dirty="0" smtClean="0"/>
              <a:t>       1 -1]</a:t>
            </a:r>
          </a:p>
          <a:p>
            <a:r>
              <a:rPr lang="en-US" altLang="en-US" sz="1800" dirty="0" smtClean="0"/>
              <a:t>%Find convolution of I and h2.</a:t>
            </a:r>
          </a:p>
          <a:p>
            <a:r>
              <a:rPr lang="en-US" altLang="en-US" sz="1800" dirty="0" smtClean="0"/>
              <a:t>conv2(I,h2)</a:t>
            </a:r>
          </a:p>
          <a:p>
            <a:r>
              <a:rPr lang="en-US" altLang="en-US" sz="1800" dirty="0" smtClean="0"/>
              <a:t>%</a:t>
            </a:r>
          </a:p>
          <a:p>
            <a:r>
              <a:rPr lang="en-US" altLang="en-US" sz="1800" dirty="0" smtClean="0"/>
              <a:t>% </a:t>
            </a:r>
            <a:r>
              <a:rPr lang="en-US" altLang="en-US" sz="1800" dirty="0" err="1" smtClean="0"/>
              <a:t>ans</a:t>
            </a:r>
            <a:r>
              <a:rPr lang="en-US" altLang="en-US" sz="1800" dirty="0" smtClean="0"/>
              <a:t> =</a:t>
            </a:r>
          </a:p>
          <a:p>
            <a:r>
              <a:rPr lang="en-US" altLang="en-US" sz="1800" dirty="0" smtClean="0"/>
              <a:t>% </a:t>
            </a:r>
          </a:p>
          <a:p>
            <a:r>
              <a:rPr lang="en-US" altLang="en-US" sz="1800" dirty="0" smtClean="0"/>
              <a:t>%     -1    -3     3     1</a:t>
            </a:r>
          </a:p>
          <a:p>
            <a:r>
              <a:rPr lang="en-US" altLang="en-US" sz="1800" dirty="0" smtClean="0"/>
              <a:t>%     -1     0    -1     2</a:t>
            </a:r>
          </a:p>
          <a:p>
            <a:r>
              <a:rPr lang="en-US" altLang="en-US" sz="1800" dirty="0" smtClean="0"/>
              <a:t>%     -1     1     2    -2</a:t>
            </a:r>
          </a:p>
          <a:p>
            <a:r>
              <a:rPr lang="en-US" altLang="en-US" sz="1800" dirty="0" smtClean="0"/>
              <a:t>%      3     2    -4    -1</a:t>
            </a:r>
          </a:p>
          <a:p>
            <a:endParaRPr lang="en-US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2970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B23DCD-DB60-4594-B6FE-9902D71CEF03}" type="slidenum">
              <a:rPr lang="en-US" altLang="en-US">
                <a:solidFill>
                  <a:srgbClr val="898989"/>
                </a:solidFill>
              </a:rPr>
              <a:pPr/>
              <a:t>29</a:t>
            </a:fld>
            <a:endParaRPr lang="en-US" altLang="en-US">
              <a:solidFill>
                <a:srgbClr val="898989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Topics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543800" cy="4530725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Edge detection</a:t>
            </a:r>
          </a:p>
          <a:p>
            <a:pPr lvl="1" eaLnBrk="1" hangingPunct="1"/>
            <a:r>
              <a:rPr lang="en-US" altLang="en-US" sz="2000" smtClean="0"/>
              <a:t>First order derivative </a:t>
            </a:r>
            <a:r>
              <a:rPr lang="en-US" altLang="zh-TW" sz="2000" smtClean="0"/>
              <a:t>G(I)</a:t>
            </a:r>
            <a:endParaRPr lang="en-US" altLang="en-US" sz="2000" smtClean="0"/>
          </a:p>
          <a:p>
            <a:pPr lvl="1" eaLnBrk="1" hangingPunct="1"/>
            <a:r>
              <a:rPr lang="en-US" altLang="en-US" sz="2000" smtClean="0"/>
              <a:t>Second order derivative </a:t>
            </a:r>
            <a:r>
              <a:rPr lang="en-US" altLang="zh-TW" sz="2000" smtClean="0">
                <a:sym typeface="Symbol" pitchFamily="18" charset="2"/>
              </a:rPr>
              <a:t></a:t>
            </a:r>
            <a:r>
              <a:rPr lang="en-US" altLang="zh-TW" sz="2000" baseline="30000" smtClean="0"/>
              <a:t>2</a:t>
            </a:r>
            <a:r>
              <a:rPr lang="en-US" altLang="zh-TW" sz="2000" smtClean="0"/>
              <a:t>I</a:t>
            </a:r>
          </a:p>
          <a:p>
            <a:pPr lvl="1" eaLnBrk="1" hangingPunct="1"/>
            <a:endParaRPr lang="en-US" altLang="zh-TW" sz="2000" smtClean="0"/>
          </a:p>
          <a:p>
            <a:pPr lvl="1" eaLnBrk="1" hangingPunct="1"/>
            <a:endParaRPr lang="en-US" altLang="zh-TW" sz="2000" smtClean="0"/>
          </a:p>
          <a:p>
            <a:pPr lvl="1" eaLnBrk="1" hangingPunct="1"/>
            <a:endParaRPr lang="en-US" altLang="zh-TW" sz="2000" smtClean="0"/>
          </a:p>
          <a:p>
            <a:pPr lvl="1" eaLnBrk="1" hangingPunct="1"/>
            <a:endParaRPr lang="en-US" altLang="zh-TW" sz="2000" smtClean="0"/>
          </a:p>
          <a:p>
            <a:pPr lvl="1" eaLnBrk="1" hangingPunct="1"/>
            <a:endParaRPr lang="en-US" altLang="zh-TW" sz="2000" smtClean="0"/>
          </a:p>
          <a:p>
            <a:pPr lvl="1" eaLnBrk="1" hangingPunct="1"/>
            <a:endParaRPr lang="en-US" altLang="en-US" sz="2000" smtClean="0">
              <a:ea typeface="新細明體" charset="-120"/>
            </a:endParaRPr>
          </a:p>
        </p:txBody>
      </p:sp>
      <p:graphicFrame>
        <p:nvGraphicFramePr>
          <p:cNvPr id="512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819400" y="3429000"/>
          <a:ext cx="2781300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Photo Editor Photo" r:id="rId3" imgW="2781541" imgH="1927619" progId="MSPhotoEd.3">
                  <p:embed/>
                </p:oleObj>
              </mc:Choice>
              <mc:Fallback>
                <p:oleObj name="Photo Editor Photo" r:id="rId3" imgW="2781541" imgH="1927619" progId="MSPhotoEd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429000"/>
                        <a:ext cx="2781300" cy="192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512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86DD01-F85A-4211-BE5D-93F404CB4F2A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127" name="Text Box 6"/>
          <p:cNvSpPr txBox="1">
            <a:spLocks noChangeArrowheads="1"/>
          </p:cNvSpPr>
          <p:nvPr/>
        </p:nvSpPr>
        <p:spPr bwMode="auto">
          <a:xfrm>
            <a:off x="5943600" y="3733800"/>
            <a:ext cx="28495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>
                <a:latin typeface="Times New Roman" pitchFamily="18" charset="0"/>
              </a:rPr>
              <a:t>A gray level image I </a:t>
            </a:r>
          </a:p>
          <a:p>
            <a:r>
              <a:rPr lang="en-US" altLang="zh-TW" sz="2400">
                <a:latin typeface="Times New Roman" pitchFamily="18" charset="0"/>
              </a:rPr>
              <a:t>has many sharp edges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381000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334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3200" smtClean="0"/>
              <a:t>Exercise 3.2: Find edge image using filter masks </a:t>
            </a:r>
            <a:r>
              <a:rPr lang="en-US" altLang="zh-TW" sz="3200" i="1" smtClean="0"/>
              <a:t>h_A</a:t>
            </a:r>
            <a:r>
              <a:rPr lang="en-US" altLang="zh-TW" sz="3200" smtClean="0"/>
              <a:t> and </a:t>
            </a:r>
            <a:r>
              <a:rPr lang="en-US" altLang="zh-TW" sz="3200" i="1" smtClean="0"/>
              <a:t>h_B</a:t>
            </a:r>
            <a:endParaRPr lang="en-US" altLang="zh-TW" sz="360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zh-TW" smtClean="0"/>
              <a:t> </a:t>
            </a:r>
          </a:p>
        </p:txBody>
      </p:sp>
      <p:sp>
        <p:nvSpPr>
          <p:cNvPr id="3072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307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16BFC86-5A49-4B83-ADC8-D86A1D4D43A0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30727" name="Text Box 5"/>
          <p:cNvSpPr txBox="1">
            <a:spLocks noChangeArrowheads="1"/>
          </p:cNvSpPr>
          <p:nvPr/>
        </p:nvSpPr>
        <p:spPr bwMode="auto">
          <a:xfrm>
            <a:off x="4860925" y="3917950"/>
            <a:ext cx="2681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Horizontal edge mask</a:t>
            </a:r>
          </a:p>
        </p:txBody>
      </p:sp>
      <p:sp>
        <p:nvSpPr>
          <p:cNvPr id="30728" name="Text Box 6"/>
          <p:cNvSpPr txBox="1">
            <a:spLocks noChangeArrowheads="1"/>
          </p:cNvSpPr>
          <p:nvPr/>
        </p:nvSpPr>
        <p:spPr bwMode="auto">
          <a:xfrm>
            <a:off x="4876800" y="5334000"/>
            <a:ext cx="23796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Vertical edge mask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434044"/>
              </p:ext>
            </p:extLst>
          </p:nvPr>
        </p:nvGraphicFramePr>
        <p:xfrm>
          <a:off x="1295400" y="1690688"/>
          <a:ext cx="2514600" cy="482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1" name="公式" r:id="rId3" imgW="1231560" imgH="2361960" progId="Equation.3">
                  <p:embed/>
                </p:oleObj>
              </mc:Choice>
              <mc:Fallback>
                <p:oleObj name="公式" r:id="rId3" imgW="1231560" imgH="236196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690688"/>
                        <a:ext cx="2514600" cy="482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Answer5711,  3.2</a:t>
            </a:r>
            <a:br>
              <a:rPr lang="en-US" altLang="en-US" sz="3200" dirty="0" smtClean="0"/>
            </a:br>
            <a:endParaRPr lang="en-US" altLang="en-US" sz="3200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447800"/>
            <a:ext cx="4038600" cy="4530725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J=[0 0 0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   0 0 0 0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   0 0 1 1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   0 0 1 1]</a:t>
            </a:r>
          </a:p>
          <a:p>
            <a:pPr eaLnBrk="1" hangingPunct="1">
              <a:lnSpc>
                <a:spcPct val="70000"/>
              </a:lnSpc>
            </a:pPr>
            <a:endParaRPr lang="pt-BR" altLang="zh-TW" sz="2000" dirty="0" smtClean="0"/>
          </a:p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h_x=[0 0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        -1 0 1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         0 0 0]</a:t>
            </a:r>
          </a:p>
          <a:p>
            <a:pPr eaLnBrk="1" hangingPunct="1">
              <a:lnSpc>
                <a:spcPct val="70000"/>
              </a:lnSpc>
            </a:pPr>
            <a:endParaRPr lang="pt-BR" altLang="zh-TW" sz="2000" dirty="0" smtClean="0"/>
          </a:p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h_y=[0 1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         0 0 0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        0 -1 0]</a:t>
            </a:r>
          </a:p>
          <a:p>
            <a:pPr eaLnBrk="1" hangingPunct="1">
              <a:lnSpc>
                <a:spcPct val="70000"/>
              </a:lnSpc>
            </a:pPr>
            <a:endParaRPr lang="pt-BR" altLang="zh-TW" sz="2000" dirty="0" smtClean="0"/>
          </a:p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conv2(J,h_x)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2000" dirty="0" smtClean="0"/>
              <a:t>conv2(J,h_y)</a:t>
            </a:r>
          </a:p>
          <a:p>
            <a:pPr eaLnBrk="1" hangingPunct="1">
              <a:lnSpc>
                <a:spcPct val="70000"/>
              </a:lnSpc>
            </a:pPr>
            <a:endParaRPr lang="pt-BR" altLang="zh-TW" sz="1000" dirty="0" smtClean="0"/>
          </a:p>
        </p:txBody>
      </p:sp>
      <p:sp>
        <p:nvSpPr>
          <p:cNvPr id="31748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altLang="en-US" sz="1400" dirty="0" smtClean="0"/>
              <a:t> </a:t>
            </a:r>
            <a:r>
              <a:rPr lang="en-US" altLang="en-US" sz="1400" dirty="0" err="1" smtClean="0"/>
              <a:t>Gx</a:t>
            </a:r>
            <a:r>
              <a:rPr lang="en-US" altLang="en-US" sz="1400" dirty="0" smtClean="0"/>
              <a:t>=</a:t>
            </a:r>
            <a:r>
              <a:rPr lang="pt-BR" altLang="zh-TW" sz="1400" dirty="0" smtClean="0"/>
              <a:t>conv2(J,h_A) %horizonatal edge image 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ans =</a:t>
            </a:r>
          </a:p>
          <a:p>
            <a:pPr eaLnBrk="1" hangingPunct="1">
              <a:lnSpc>
                <a:spcPct val="70000"/>
              </a:lnSpc>
            </a:pPr>
            <a:endParaRPr lang="pt-BR" altLang="zh-TW" sz="1400" dirty="0" smtClean="0"/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     0     0     0     0     0     0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     0     0     0     0     0     0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     0     0     0     0     0     0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     0     0    -1    -1     1     1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     0     0    -1    -1     1     1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     0     0     0     0     0     0</a:t>
            </a:r>
          </a:p>
          <a:p>
            <a:pPr eaLnBrk="1" hangingPunct="1">
              <a:lnSpc>
                <a:spcPct val="70000"/>
              </a:lnSpc>
            </a:pPr>
            <a:endParaRPr lang="pt-BR" altLang="zh-TW" sz="1400" dirty="0" smtClean="0"/>
          </a:p>
          <a:p>
            <a:pPr eaLnBrk="1" hangingPunct="1">
              <a:lnSpc>
                <a:spcPct val="70000"/>
              </a:lnSpc>
            </a:pPr>
            <a:endParaRPr lang="pt-BR" altLang="zh-TW" sz="1400" dirty="0" smtClean="0"/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/>
              <a:t>Gy=conv2(J,h_B) </a:t>
            </a:r>
            <a:r>
              <a:rPr lang="pt-BR" altLang="zh-TW" sz="1400" dirty="0" smtClean="0"/>
              <a:t>%vertical </a:t>
            </a:r>
            <a:r>
              <a:rPr lang="pt-BR" altLang="zh-TW" sz="1400" dirty="0"/>
              <a:t>edge </a:t>
            </a:r>
            <a:r>
              <a:rPr lang="pt-BR" altLang="zh-TW" sz="1400" dirty="0" smtClean="0"/>
              <a:t>image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ans =</a:t>
            </a:r>
          </a:p>
          <a:p>
            <a:pPr eaLnBrk="1" hangingPunct="1">
              <a:lnSpc>
                <a:spcPct val="70000"/>
              </a:lnSpc>
            </a:pPr>
            <a:endParaRPr lang="pt-BR" altLang="zh-TW" sz="1400" dirty="0" smtClean="0"/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     0     0     0     0     0     0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     0     0     0     0     0     0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     0     0     0     1     1     0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     0     0     0     1     1     0</a:t>
            </a:r>
          </a:p>
          <a:p>
            <a:pPr eaLnBrk="1" hangingPunct="1">
              <a:lnSpc>
                <a:spcPct val="70000"/>
              </a:lnSpc>
            </a:pPr>
            <a:r>
              <a:rPr lang="pt-BR" altLang="zh-TW" sz="1400" dirty="0" smtClean="0"/>
              <a:t>     0     0     0    -1    -1     0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 smtClean="0"/>
          </a:p>
        </p:txBody>
      </p:sp>
      <p:sp>
        <p:nvSpPr>
          <p:cNvPr id="3174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3175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7399AF-DDC6-4C11-9776-12EB53DE1175}" type="slidenum">
              <a:rPr lang="en-US" altLang="en-US"/>
              <a:pPr/>
              <a:t>31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381000"/>
            <a:ext cx="15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direction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altLang="en-US" dirty="0" smtClean="0"/>
              <a:t>Θ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x,y</a:t>
            </a:r>
            <a:r>
              <a:rPr lang="en-US" altLang="en-US" dirty="0" smtClean="0"/>
              <a:t>) </a:t>
            </a:r>
            <a:r>
              <a:rPr lang="en-US" altLang="en-US" dirty="0"/>
              <a:t>= </a:t>
            </a:r>
            <a:r>
              <a:rPr lang="en-US" altLang="en-US" dirty="0" smtClean="0"/>
              <a:t>tan</a:t>
            </a:r>
            <a:r>
              <a:rPr lang="en-US" altLang="en-US" baseline="30000" dirty="0" smtClean="0"/>
              <a:t>-1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Gy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x,y</a:t>
            </a:r>
            <a:r>
              <a:rPr lang="en-US" altLang="en-US" dirty="0" smtClean="0"/>
              <a:t>) </a:t>
            </a:r>
            <a:r>
              <a:rPr lang="en-US" altLang="en-US" dirty="0"/>
              <a:t>/ </a:t>
            </a:r>
            <a:r>
              <a:rPr lang="en-US" altLang="en-US" dirty="0" err="1" smtClean="0"/>
              <a:t>Gx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x,y</a:t>
            </a:r>
            <a:r>
              <a:rPr lang="en-US" altLang="en-US" dirty="0" smtClean="0"/>
              <a:t>))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B49F-3632-4DA6-B3BD-76D01F7F99D6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71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6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r>
              <a:rPr lang="en-US" altLang="en-US" smtClean="0"/>
              <a:t>Edge mask</a:t>
            </a:r>
          </a:p>
        </p:txBody>
      </p:sp>
      <p:sp>
        <p:nvSpPr>
          <p:cNvPr id="32771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Convolution is useful in many image processing applications</a:t>
            </a:r>
          </a:p>
          <a:p>
            <a:r>
              <a:rPr lang="en-US" altLang="en-US" smtClean="0"/>
              <a:t>For each application what you need is to design a mask for that task</a:t>
            </a:r>
          </a:p>
          <a:p>
            <a:r>
              <a:rPr lang="en-US" altLang="en-US" smtClean="0"/>
              <a:t>You can use different masks for various applications</a:t>
            </a:r>
          </a:p>
          <a:p>
            <a:pPr lvl="1"/>
            <a:r>
              <a:rPr lang="en-US" altLang="en-US" smtClean="0"/>
              <a:t>E.g. Edge detection masks</a:t>
            </a:r>
          </a:p>
          <a:p>
            <a:pPr lvl="2"/>
            <a:r>
              <a:rPr lang="en-US" altLang="en-US" smtClean="0"/>
              <a:t>Prewitt, Sobel etc.</a:t>
            </a:r>
          </a:p>
          <a:p>
            <a:pPr lvl="1"/>
            <a:r>
              <a:rPr lang="en-US" altLang="en-US" smtClean="0"/>
              <a:t>Image smoothing</a:t>
            </a:r>
          </a:p>
          <a:p>
            <a:pPr lvl="1"/>
            <a:r>
              <a:rPr lang="en-US" altLang="en-US" smtClean="0"/>
              <a:t>High pass: Edge highlighting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0" y="6463972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 dirty="0"/>
          </a:p>
        </p:txBody>
      </p:sp>
      <p:sp>
        <p:nvSpPr>
          <p:cNvPr id="3277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E9E1505-1FED-4871-AEFE-927A369D9DDB}" type="slidenum">
              <a:rPr lang="en-US" altLang="en-US">
                <a:solidFill>
                  <a:srgbClr val="898989"/>
                </a:solidFill>
              </a:rPr>
              <a:pPr/>
              <a:t>33</a:t>
            </a:fld>
            <a:endParaRPr lang="en-US" altLang="en-US">
              <a:solidFill>
                <a:srgbClr val="898989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733800" y="41275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23875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300" smtClean="0"/>
              <a:t>Other simple 3x3 gradient operators</a:t>
            </a:r>
            <a:br>
              <a:rPr lang="en-US" altLang="zh-TW" sz="2300" smtClean="0"/>
            </a:br>
            <a:r>
              <a:rPr lang="en-US" altLang="zh-TW" sz="16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(In practice : only accept convoluted values obtained when edge mask and image are fully overlapped. The size of the image is usually much bigger than the masks)</a:t>
            </a:r>
            <a:endParaRPr lang="en-US" altLang="zh-TW" sz="2900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新細明體" charset="-120"/>
              </a:rPr>
              <a:t>Two types of </a:t>
            </a:r>
            <a:r>
              <a:rPr lang="en-US" altLang="zh-TW" smtClean="0"/>
              <a:t>operators</a:t>
            </a:r>
          </a:p>
        </p:txBody>
      </p:sp>
      <p:sp>
        <p:nvSpPr>
          <p:cNvPr id="3379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3379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008AB54-36D3-406B-AC77-91886E70D94C}" type="slidenum">
              <a:rPr lang="en-US" altLang="en-US"/>
              <a:pPr/>
              <a:t>34</a:t>
            </a:fld>
            <a:endParaRPr lang="en-US" altLang="en-US"/>
          </a:p>
        </p:txBody>
      </p:sp>
      <p:graphicFrame>
        <p:nvGraphicFramePr>
          <p:cNvPr id="33798" name="Object 4"/>
          <p:cNvGraphicFramePr>
            <a:graphicFrameLocks noChangeAspect="1"/>
          </p:cNvGraphicFramePr>
          <p:nvPr/>
        </p:nvGraphicFramePr>
        <p:xfrm>
          <a:off x="457200" y="2209800"/>
          <a:ext cx="7847013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1" name="Equation" r:id="rId3" imgW="3479800" imgH="1854200" progId="Equation.DSMT4">
                  <p:embed/>
                </p:oleObj>
              </mc:Choice>
              <mc:Fallback>
                <p:oleObj name="Equation" r:id="rId3" imgW="3479800" imgH="1854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7847013" cy="418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Line 5"/>
          <p:cNvSpPr>
            <a:spLocks noChangeShapeType="1"/>
          </p:cNvSpPr>
          <p:nvPr/>
        </p:nvSpPr>
        <p:spPr bwMode="auto">
          <a:xfrm>
            <a:off x="457200" y="4267200"/>
            <a:ext cx="800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733800" y="41275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Convolution of a mask to a picture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436563" y="1420813"/>
            <a:ext cx="4572000" cy="45259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In theory all overlapped and non-overlapped areas are considered.</a:t>
            </a:r>
          </a:p>
          <a:p>
            <a:pPr eaLnBrk="1" hangingPunct="1"/>
            <a:r>
              <a:rPr lang="en-US" altLang="en-US" sz="2800" smtClean="0"/>
              <a:t>But in practice: Non-fully-overlapped areas are usually ignored. Only fully overlapped mask and Image I is considered.</a:t>
            </a:r>
          </a:p>
          <a:p>
            <a:pPr lvl="1" eaLnBrk="1" hangingPunct="1"/>
            <a:r>
              <a:rPr lang="en-US" altLang="en-US" sz="2400" smtClean="0"/>
              <a:t>The effect of this is small </a:t>
            </a:r>
          </a:p>
          <a:p>
            <a:pPr lvl="1" eaLnBrk="1" hangingPunct="1"/>
            <a:r>
              <a:rPr lang="en-US" altLang="en-US" sz="2400" smtClean="0"/>
              <a:t>Size of the convolution result of a 3x3 mask and I</a:t>
            </a:r>
            <a:r>
              <a:rPr lang="en-US" altLang="en-US" sz="2400" baseline="-25000" smtClean="0"/>
              <a:t>1024x768</a:t>
            </a:r>
            <a:r>
              <a:rPr lang="en-US" altLang="en-US" sz="2400" smtClean="0"/>
              <a:t> is (1024-2)x(768-2)</a:t>
            </a:r>
          </a:p>
        </p:txBody>
      </p:sp>
      <p:sp>
        <p:nvSpPr>
          <p:cNvPr id="34820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953000" y="632460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3482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8EE61C0-E25B-4871-99F9-FFF594E529FA}" type="slidenum">
              <a:rPr lang="en-US" altLang="en-US"/>
              <a:pPr/>
              <a:t>35</a:t>
            </a:fld>
            <a:endParaRPr lang="en-US" altLang="en-US"/>
          </a:p>
        </p:txBody>
      </p:sp>
      <p:grpSp>
        <p:nvGrpSpPr>
          <p:cNvPr id="34822" name="Group 1"/>
          <p:cNvGrpSpPr>
            <a:grpSpLocks/>
          </p:cNvGrpSpPr>
          <p:nvPr/>
        </p:nvGrpSpPr>
        <p:grpSpPr bwMode="auto">
          <a:xfrm>
            <a:off x="6096000" y="2001838"/>
            <a:ext cx="457200" cy="468312"/>
            <a:chOff x="2214563" y="3371850"/>
            <a:chExt cx="457200" cy="468313"/>
          </a:xfrm>
        </p:grpSpPr>
        <p:sp>
          <p:nvSpPr>
            <p:cNvPr id="34828" name="Rectangle 4"/>
            <p:cNvSpPr>
              <a:spLocks noChangeArrowheads="1"/>
            </p:cNvSpPr>
            <p:nvPr/>
          </p:nvSpPr>
          <p:spPr bwMode="auto">
            <a:xfrm>
              <a:off x="2214563" y="3382963"/>
              <a:ext cx="457200" cy="457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29" name="Line 5"/>
            <p:cNvSpPr>
              <a:spLocks noChangeShapeType="1"/>
            </p:cNvSpPr>
            <p:nvPr/>
          </p:nvSpPr>
          <p:spPr bwMode="auto">
            <a:xfrm>
              <a:off x="2214563" y="3535363"/>
              <a:ext cx="457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0" name="Line 6"/>
            <p:cNvSpPr>
              <a:spLocks noChangeShapeType="1"/>
            </p:cNvSpPr>
            <p:nvPr/>
          </p:nvSpPr>
          <p:spPr bwMode="auto">
            <a:xfrm>
              <a:off x="2214563" y="3687763"/>
              <a:ext cx="457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Line 7"/>
            <p:cNvSpPr>
              <a:spLocks noChangeShapeType="1"/>
            </p:cNvSpPr>
            <p:nvPr/>
          </p:nvSpPr>
          <p:spPr bwMode="auto">
            <a:xfrm>
              <a:off x="2366963" y="3382963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Line 8"/>
            <p:cNvSpPr>
              <a:spLocks noChangeShapeType="1"/>
            </p:cNvSpPr>
            <p:nvPr/>
          </p:nvSpPr>
          <p:spPr bwMode="auto">
            <a:xfrm>
              <a:off x="2519363" y="337185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3" name="Text Box 10"/>
          <p:cNvSpPr txBox="1">
            <a:spLocks noChangeArrowheads="1"/>
          </p:cNvSpPr>
          <p:nvPr/>
        </p:nvSpPr>
        <p:spPr bwMode="auto">
          <a:xfrm>
            <a:off x="5032375" y="5753100"/>
            <a:ext cx="348138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I</a:t>
            </a:r>
            <a:r>
              <a:rPr lang="en-US" altLang="en-US" baseline="-25000"/>
              <a:t>1024x768 </a:t>
            </a:r>
            <a:r>
              <a:rPr lang="en-US" altLang="en-US"/>
              <a:t>=a 1024x768 image</a:t>
            </a:r>
          </a:p>
        </p:txBody>
      </p:sp>
      <p:sp>
        <p:nvSpPr>
          <p:cNvPr id="34824" name="Text Box 11"/>
          <p:cNvSpPr txBox="1">
            <a:spLocks noChangeArrowheads="1"/>
          </p:cNvSpPr>
          <p:nvPr/>
        </p:nvSpPr>
        <p:spPr bwMode="auto">
          <a:xfrm>
            <a:off x="5762625" y="1595438"/>
            <a:ext cx="13811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Mask=3x3</a:t>
            </a:r>
          </a:p>
        </p:txBody>
      </p:sp>
      <p:pic>
        <p:nvPicPr>
          <p:cNvPr id="34825" name="Picture 13" descr="g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19400"/>
            <a:ext cx="39116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6" name="Text Box 12"/>
          <p:cNvSpPr txBox="1">
            <a:spLocks noChangeArrowheads="1"/>
          </p:cNvSpPr>
          <p:nvPr/>
        </p:nvSpPr>
        <p:spPr bwMode="auto">
          <a:xfrm>
            <a:off x="7037388" y="1457325"/>
            <a:ext cx="12827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4000"/>
              <a:t> * I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33800" y="41275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Edge detection procedure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000" i="1" smtClean="0"/>
              <a:t>Input: Image I() , h_A, h_B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000" i="1" smtClean="0"/>
              <a:t>Output: edge_image edge()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000" i="1" smtClean="0"/>
              <a:t>For m=1,..,M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000" i="1" smtClean="0"/>
              <a:t> For n=1,…,N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i="1" smtClean="0"/>
              <a:t>Find Horizontal gradient =G</a:t>
            </a:r>
            <a:r>
              <a:rPr lang="en-US" altLang="zh-TW" sz="1800" i="1" baseline="-25000" smtClean="0"/>
              <a:t>x</a:t>
            </a:r>
            <a:r>
              <a:rPr lang="en-US" altLang="zh-TW" sz="1800" i="1" smtClean="0"/>
              <a:t>(m,n)= h_A * I(m,n)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i="1" smtClean="0"/>
              <a:t>Find vertical gradient =G</a:t>
            </a:r>
            <a:r>
              <a:rPr lang="en-US" altLang="zh-TW" sz="1800" i="1" baseline="-25000" smtClean="0"/>
              <a:t>y</a:t>
            </a:r>
            <a:r>
              <a:rPr lang="en-US" altLang="zh-TW" sz="1800" i="1" smtClean="0"/>
              <a:t>(m,n)= h_B * I(m,n)</a:t>
            </a:r>
            <a:r>
              <a:rPr lang="en-US" altLang="en-US" sz="200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smtClean="0"/>
              <a:t>Find overall_edge(m,n)=Gt(m,n)=sqrt{</a:t>
            </a:r>
            <a:r>
              <a:rPr lang="en-US" altLang="zh-TW" sz="1600" i="1" smtClean="0"/>
              <a:t>G</a:t>
            </a:r>
            <a:r>
              <a:rPr lang="en-US" altLang="zh-TW" sz="1600" i="1" baseline="-25000" smtClean="0"/>
              <a:t>x</a:t>
            </a:r>
            <a:r>
              <a:rPr lang="en-US" altLang="en-US" sz="1800" smtClean="0"/>
              <a:t>(</a:t>
            </a:r>
            <a:r>
              <a:rPr lang="en-US" altLang="zh-TW" sz="1800" i="1" smtClean="0"/>
              <a:t>m,n</a:t>
            </a:r>
            <a:r>
              <a:rPr lang="en-US" altLang="en-US" sz="1800" smtClean="0"/>
              <a:t>)</a:t>
            </a:r>
            <a:r>
              <a:rPr lang="en-US" altLang="en-US" sz="1800" baseline="30000" smtClean="0"/>
              <a:t>2</a:t>
            </a:r>
            <a:r>
              <a:rPr lang="en-US" altLang="en-US" sz="1800" smtClean="0"/>
              <a:t>+</a:t>
            </a:r>
            <a:r>
              <a:rPr lang="en-US" altLang="zh-TW" sz="1600" i="1" smtClean="0"/>
              <a:t>G</a:t>
            </a:r>
            <a:r>
              <a:rPr lang="en-US" altLang="zh-TW" sz="1600" i="1" baseline="-25000" smtClean="0"/>
              <a:t>y</a:t>
            </a:r>
            <a:r>
              <a:rPr lang="en-US" altLang="en-US" sz="1800" smtClean="0"/>
              <a:t> (</a:t>
            </a:r>
            <a:r>
              <a:rPr lang="en-US" altLang="zh-TW" sz="1800" i="1" smtClean="0"/>
              <a:t>m,n</a:t>
            </a:r>
            <a:r>
              <a:rPr lang="en-US" altLang="en-US" sz="1800" smtClean="0"/>
              <a:t>)</a:t>
            </a:r>
            <a:r>
              <a:rPr lang="en-US" altLang="en-US" sz="1800" baseline="30000" smtClean="0"/>
              <a:t>2</a:t>
            </a:r>
            <a:r>
              <a:rPr lang="en-US" altLang="en-US" sz="1800" smtClean="0"/>
              <a:t>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smtClean="0"/>
              <a:t>If ( overall_edge(m,n)&gt;threshold 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   	edge(m,n) is an edge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smtClean="0"/>
              <a:t>Else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 smtClean="0"/>
              <a:t>edge(m,n) is not an edge.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 End for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End for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smtClean="0"/>
          </a:p>
          <a:p>
            <a:pPr eaLnBrk="1" hangingPunct="1">
              <a:lnSpc>
                <a:spcPct val="90000"/>
              </a:lnSpc>
            </a:pPr>
            <a:endParaRPr lang="en-US" altLang="en-US" smtClean="0"/>
          </a:p>
        </p:txBody>
      </p:sp>
      <p:sp>
        <p:nvSpPr>
          <p:cNvPr id="3584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F246F68-A0E7-44AD-9658-7A3E956DC4B5}" type="slidenum">
              <a:rPr lang="en-US" altLang="en-US"/>
              <a:pPr/>
              <a:t>36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733800" y="41275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6250"/>
            <a:ext cx="8229600" cy="1139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Example to find edges, e.g. use Prewitt edge filter on image I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 eaLnBrk="1" hangingPunct="1"/>
            <a:r>
              <a:rPr lang="en-US" altLang="en-US" sz="1600" smtClean="0"/>
              <a:t>In practice outside or at m=1 and m=M-1 are not considered, because it is where image/mask are not fully overlapped. Same for n.</a:t>
            </a:r>
          </a:p>
          <a:p>
            <a:pPr eaLnBrk="1" hangingPunct="1"/>
            <a:r>
              <a:rPr lang="en-US" altLang="en-US" sz="2400" smtClean="0"/>
              <a:t>For m=2..,M-2</a:t>
            </a:r>
          </a:p>
          <a:p>
            <a:pPr eaLnBrk="1" hangingPunct="1"/>
            <a:r>
              <a:rPr lang="en-US" altLang="en-US" sz="2400" smtClean="0"/>
              <a:t> For n=2..,N-2</a:t>
            </a:r>
          </a:p>
          <a:p>
            <a:pPr lvl="1" eaLnBrk="1" hangingPunct="1"/>
            <a:r>
              <a:rPr lang="en-US" altLang="en-US" sz="1600" smtClean="0"/>
              <a:t>Gx(m,n)=h_A*I(m,n)</a:t>
            </a:r>
          </a:p>
          <a:p>
            <a:pPr lvl="1" eaLnBrk="1" hangingPunct="1"/>
            <a:r>
              <a:rPr lang="en-US" altLang="en-US" sz="1600" smtClean="0"/>
              <a:t>Gy(m,n)=h_B*I(m,n)</a:t>
            </a:r>
          </a:p>
          <a:p>
            <a:pPr lvl="1" eaLnBrk="1" hangingPunct="1"/>
            <a:r>
              <a:rPr lang="en-US" altLang="en-US" sz="1600" smtClean="0"/>
              <a:t>Gt(m,n)=sqrt{Gx(m,n)</a:t>
            </a:r>
            <a:r>
              <a:rPr lang="en-US" altLang="en-US" sz="1600" baseline="30000" smtClean="0"/>
              <a:t>2</a:t>
            </a:r>
            <a:r>
              <a:rPr lang="en-US" altLang="en-US" sz="1600" smtClean="0"/>
              <a:t>+Gy(m,n)</a:t>
            </a:r>
            <a:r>
              <a:rPr lang="en-US" altLang="en-US" sz="1600" baseline="30000" smtClean="0"/>
              <a:t>2</a:t>
            </a:r>
            <a:r>
              <a:rPr lang="en-US" altLang="en-US" sz="1600" smtClean="0"/>
              <a:t>}</a:t>
            </a:r>
          </a:p>
          <a:p>
            <a:pPr lvl="1" eaLnBrk="1" hangingPunct="1"/>
            <a:r>
              <a:rPr lang="en-US" altLang="en-US" sz="1600" smtClean="0"/>
              <a:t>If Gt(m,n)&gt;Threshold</a:t>
            </a:r>
          </a:p>
          <a:p>
            <a:pPr lvl="1" eaLnBrk="1" hangingPunct="1"/>
            <a:r>
              <a:rPr lang="en-US" altLang="en-US" sz="1600" smtClean="0"/>
              <a:t>   Edge(m,n)=1, else =0</a:t>
            </a:r>
          </a:p>
          <a:p>
            <a:pPr eaLnBrk="1" hangingPunct="1"/>
            <a:r>
              <a:rPr lang="en-US" altLang="en-US" sz="2400" smtClean="0"/>
              <a:t> End</a:t>
            </a:r>
          </a:p>
          <a:p>
            <a:pPr eaLnBrk="1" hangingPunct="1"/>
            <a:r>
              <a:rPr lang="en-US" altLang="en-US" sz="2400" smtClean="0"/>
              <a:t>End</a:t>
            </a:r>
          </a:p>
          <a:p>
            <a:pPr eaLnBrk="1" hangingPunct="1"/>
            <a:r>
              <a:rPr lang="en-US" altLang="en-US" sz="2400" smtClean="0"/>
              <a:t>done</a:t>
            </a:r>
          </a:p>
          <a:p>
            <a:pPr eaLnBrk="1" hangingPunct="1"/>
            <a:endParaRPr lang="en-US" altLang="en-US" sz="2400" smtClean="0"/>
          </a:p>
        </p:txBody>
      </p:sp>
      <p:graphicFrame>
        <p:nvGraphicFramePr>
          <p:cNvPr id="36868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48200" y="3886200"/>
          <a:ext cx="4495800" cy="183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3" name="Equation" r:id="rId3" imgW="4102100" imgH="1676400" progId="Equation.DSMT4">
                  <p:embed/>
                </p:oleObj>
              </mc:Choice>
              <mc:Fallback>
                <p:oleObj name="Equation" r:id="rId3" imgW="4102100" imgH="1676400" progId="Equation.DSMT4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886200"/>
                        <a:ext cx="4495800" cy="183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36870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725FB97-5FC3-4624-BBC7-3B5367E89D0B}" type="slidenum">
              <a:rPr lang="en-US" altLang="en-US"/>
              <a:pPr/>
              <a:t>37</a:t>
            </a:fld>
            <a:endParaRPr lang="en-US" altLang="en-US"/>
          </a:p>
        </p:txBody>
      </p:sp>
      <p:graphicFrame>
        <p:nvGraphicFramePr>
          <p:cNvPr id="36871" name="Object 8"/>
          <p:cNvGraphicFramePr>
            <a:graphicFrameLocks noChangeAspect="1"/>
          </p:cNvGraphicFramePr>
          <p:nvPr/>
        </p:nvGraphicFramePr>
        <p:xfrm>
          <a:off x="4800600" y="2362200"/>
          <a:ext cx="36576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4" name="Equation" r:id="rId5" imgW="2578100" imgH="939800" progId="Equation.3">
                  <p:embed/>
                </p:oleObj>
              </mc:Choice>
              <mc:Fallback>
                <p:oleObj name="Equation" r:id="rId5" imgW="2578100" imgH="939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362200"/>
                        <a:ext cx="365760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3733800" y="41275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Sobel masks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 </a:t>
            </a:r>
          </a:p>
        </p:txBody>
      </p:sp>
      <p:graphicFrame>
        <p:nvGraphicFramePr>
          <p:cNvPr id="37892" name="Object 1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600200" y="1981200"/>
          <a:ext cx="5410200" cy="226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2" name="Equation" r:id="rId3" imgW="2755900" imgH="1155700" progId="Equation.3">
                  <p:embed/>
                </p:oleObj>
              </mc:Choice>
              <mc:Fallback>
                <p:oleObj name="Equation" r:id="rId3" imgW="2755900" imgH="1155700" progId="Equation.3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81200"/>
                        <a:ext cx="5410200" cy="226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37894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8FFC3D3-D55D-4B59-96D1-DE3CA9CA511A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37895" name="Freeform 8"/>
          <p:cNvSpPr>
            <a:spLocks/>
          </p:cNvSpPr>
          <p:nvPr/>
        </p:nvSpPr>
        <p:spPr bwMode="auto">
          <a:xfrm>
            <a:off x="1828800" y="5562600"/>
            <a:ext cx="2057400" cy="546100"/>
          </a:xfrm>
          <a:custGeom>
            <a:avLst/>
            <a:gdLst>
              <a:gd name="T0" fmla="*/ 0 w 1296"/>
              <a:gd name="T1" fmla="*/ 2147483647 h 720"/>
              <a:gd name="T2" fmla="*/ 2147483647 w 1296"/>
              <a:gd name="T3" fmla="*/ 2147483647 h 720"/>
              <a:gd name="T4" fmla="*/ 2147483647 w 1296"/>
              <a:gd name="T5" fmla="*/ 2147483647 h 720"/>
              <a:gd name="T6" fmla="*/ 2147483647 w 1296"/>
              <a:gd name="T7" fmla="*/ 2147483647 h 7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6" h="720">
                <a:moveTo>
                  <a:pt x="0" y="632"/>
                </a:moveTo>
                <a:cubicBezTo>
                  <a:pt x="200" y="676"/>
                  <a:pt x="400" y="720"/>
                  <a:pt x="528" y="632"/>
                </a:cubicBezTo>
                <a:cubicBezTo>
                  <a:pt x="656" y="544"/>
                  <a:pt x="640" y="208"/>
                  <a:pt x="768" y="104"/>
                </a:cubicBezTo>
                <a:cubicBezTo>
                  <a:pt x="896" y="0"/>
                  <a:pt x="1096" y="4"/>
                  <a:pt x="1296" y="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Freeform 9"/>
          <p:cNvSpPr>
            <a:spLocks/>
          </p:cNvSpPr>
          <p:nvPr/>
        </p:nvSpPr>
        <p:spPr bwMode="auto">
          <a:xfrm rot="5119173">
            <a:off x="5340350" y="5556250"/>
            <a:ext cx="2057400" cy="546100"/>
          </a:xfrm>
          <a:custGeom>
            <a:avLst/>
            <a:gdLst>
              <a:gd name="T0" fmla="*/ 0 w 1296"/>
              <a:gd name="T1" fmla="*/ 2147483647 h 720"/>
              <a:gd name="T2" fmla="*/ 2147483647 w 1296"/>
              <a:gd name="T3" fmla="*/ 2147483647 h 720"/>
              <a:gd name="T4" fmla="*/ 2147483647 w 1296"/>
              <a:gd name="T5" fmla="*/ 2147483647 h 720"/>
              <a:gd name="T6" fmla="*/ 2147483647 w 1296"/>
              <a:gd name="T7" fmla="*/ 2147483647 h 7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6" h="720">
                <a:moveTo>
                  <a:pt x="0" y="632"/>
                </a:moveTo>
                <a:cubicBezTo>
                  <a:pt x="200" y="676"/>
                  <a:pt x="400" y="720"/>
                  <a:pt x="528" y="632"/>
                </a:cubicBezTo>
                <a:cubicBezTo>
                  <a:pt x="656" y="544"/>
                  <a:pt x="640" y="208"/>
                  <a:pt x="768" y="104"/>
                </a:cubicBezTo>
                <a:cubicBezTo>
                  <a:pt x="896" y="0"/>
                  <a:pt x="1096" y="4"/>
                  <a:pt x="1296" y="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Line 10"/>
          <p:cNvSpPr>
            <a:spLocks noChangeShapeType="1"/>
          </p:cNvSpPr>
          <p:nvPr/>
        </p:nvSpPr>
        <p:spPr bwMode="auto">
          <a:xfrm flipH="1">
            <a:off x="3048000" y="4038600"/>
            <a:ext cx="60960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8" name="Text Box 11"/>
          <p:cNvSpPr txBox="1">
            <a:spLocks noChangeArrowheads="1"/>
          </p:cNvSpPr>
          <p:nvPr/>
        </p:nvSpPr>
        <p:spPr bwMode="auto">
          <a:xfrm>
            <a:off x="533400" y="4038600"/>
            <a:ext cx="32464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Sobel mask approximation</a:t>
            </a:r>
          </a:p>
          <a:p>
            <a:r>
              <a:rPr lang="en-US" altLang="en-US"/>
              <a:t>of a horizontal edge</a:t>
            </a:r>
          </a:p>
        </p:txBody>
      </p:sp>
      <p:sp>
        <p:nvSpPr>
          <p:cNvPr id="37899" name="Text Box 12"/>
          <p:cNvSpPr txBox="1">
            <a:spLocks noChangeArrowheads="1"/>
          </p:cNvSpPr>
          <p:nvPr/>
        </p:nvSpPr>
        <p:spPr bwMode="auto">
          <a:xfrm>
            <a:off x="4267200" y="4191000"/>
            <a:ext cx="32464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Sobel mask approximation</a:t>
            </a:r>
          </a:p>
          <a:p>
            <a:r>
              <a:rPr lang="en-US" altLang="en-US"/>
              <a:t>of a vertcial edge</a:t>
            </a:r>
          </a:p>
        </p:txBody>
      </p:sp>
      <p:sp>
        <p:nvSpPr>
          <p:cNvPr id="37900" name="Line 18"/>
          <p:cNvSpPr>
            <a:spLocks noChangeShapeType="1"/>
          </p:cNvSpPr>
          <p:nvPr/>
        </p:nvSpPr>
        <p:spPr bwMode="auto">
          <a:xfrm>
            <a:off x="6477000" y="3810000"/>
            <a:ext cx="15240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733800" y="41275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Using Sobel edge masks</a:t>
            </a:r>
          </a:p>
        </p:txBody>
      </p:sp>
      <p:sp>
        <p:nvSpPr>
          <p:cNvPr id="38915" name="Rectangle 5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en-US" smtClean="0"/>
              <a:t>Example</a:t>
            </a:r>
          </a:p>
        </p:txBody>
      </p:sp>
      <p:sp>
        <p:nvSpPr>
          <p:cNvPr id="3891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389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0150AC8-A097-4328-8429-79AD11F84A1B}" type="slidenum">
              <a:rPr lang="en-US" altLang="en-US"/>
              <a:pPr/>
              <a:t>39</a:t>
            </a:fld>
            <a:endParaRPr lang="en-US" altLang="en-US"/>
          </a:p>
        </p:txBody>
      </p:sp>
      <p:pic>
        <p:nvPicPr>
          <p:cNvPr id="38918" name="Picture 2" descr="imag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55626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Oval 3"/>
          <p:cNvSpPr>
            <a:spLocks noChangeArrowheads="1"/>
          </p:cNvSpPr>
          <p:nvPr/>
        </p:nvSpPr>
        <p:spPr bwMode="auto">
          <a:xfrm>
            <a:off x="2362200" y="5715000"/>
            <a:ext cx="1600200" cy="914400"/>
          </a:xfrm>
          <a:prstGeom prst="ellipse">
            <a:avLst/>
          </a:prstGeom>
          <a:noFill/>
          <a:ln w="38100">
            <a:solidFill>
              <a:srgbClr val="FF505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733800" y="41275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What are edges and why we need them?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Features have many applications: recognition, tracking etc.</a:t>
            </a:r>
          </a:p>
          <a:p>
            <a:pPr eaLnBrk="1" hangingPunct="1"/>
            <a:r>
              <a:rPr lang="en-US" altLang="en-US" smtClean="0"/>
              <a:t>The most common are</a:t>
            </a:r>
          </a:p>
          <a:p>
            <a:pPr lvl="1" eaLnBrk="1" hangingPunct="1"/>
            <a:r>
              <a:rPr lang="en-US" altLang="en-US" smtClean="0"/>
              <a:t>Point edges	</a:t>
            </a:r>
          </a:p>
          <a:p>
            <a:pPr lvl="2" eaLnBrk="1" hangingPunct="1"/>
            <a:r>
              <a:rPr lang="en-US" altLang="en-US" smtClean="0"/>
              <a:t>Shape intensity change positions</a:t>
            </a:r>
          </a:p>
          <a:p>
            <a:pPr lvl="1" eaLnBrk="1" hangingPunct="1"/>
            <a:r>
              <a:rPr lang="en-US" altLang="en-US" smtClean="0"/>
              <a:t>Boundary edges</a:t>
            </a:r>
          </a:p>
          <a:p>
            <a:pPr lvl="2" eaLnBrk="1" hangingPunct="1"/>
            <a:r>
              <a:rPr lang="en-US" altLang="en-US" smtClean="0"/>
              <a:t>Shape intensity changing lines 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614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A93100D-09B6-440B-9B56-2EC6AE9D5FA5}" type="slidenum">
              <a:rPr lang="en-US" altLang="en-US"/>
              <a:pPr/>
              <a:t>4</a:t>
            </a:fld>
            <a:endParaRPr lang="en-US" altLang="en-US"/>
          </a:p>
        </p:txBody>
      </p:sp>
      <p:pic>
        <p:nvPicPr>
          <p:cNvPr id="6150" name="Picture 4" descr="imag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251460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5" descr="image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72000"/>
            <a:ext cx="24384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457200" y="381000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Another example</a:t>
            </a:r>
          </a:p>
        </p:txBody>
      </p:sp>
      <p:sp>
        <p:nvSpPr>
          <p:cNvPr id="39939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 </a:t>
            </a:r>
          </a:p>
        </p:txBody>
      </p:sp>
      <p:sp>
        <p:nvSpPr>
          <p:cNvPr id="3994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399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D975E32-B560-4B5F-9C6F-229E17C52CA4}" type="slidenum">
              <a:rPr lang="en-US" altLang="en-US"/>
              <a:pPr/>
              <a:t>40</a:t>
            </a:fld>
            <a:endParaRPr lang="en-US" altLang="en-US"/>
          </a:p>
        </p:txBody>
      </p:sp>
      <p:pic>
        <p:nvPicPr>
          <p:cNvPr id="39942" name="Picture 2" descr="imag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0"/>
            <a:ext cx="55626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3733800" y="41275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39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u="sng" dirty="0" smtClean="0"/>
              <a:t>Exercise 3.3a</a:t>
            </a:r>
            <a:r>
              <a:rPr lang="en-US" altLang="zh-TW" dirty="0" smtClean="0"/>
              <a:t>: Example for intensity gradient calculation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4191000"/>
            <a:ext cx="6553200" cy="1939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mtClean="0"/>
              <a:t>Find edge image if G(I)&gt;threshold using Prewitt operator and use threshold =1.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TW" u="sng" smtClean="0"/>
              <a:t>Exercise 3.3b</a:t>
            </a:r>
            <a:r>
              <a:rPr lang="en-US" altLang="zh-TW" smtClean="0"/>
              <a:t>: write a matlab program to find edges of a real image.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mtClean="0"/>
          </a:p>
        </p:txBody>
      </p:sp>
      <p:graphicFrame>
        <p:nvGraphicFramePr>
          <p:cNvPr id="4096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762000" y="1447800"/>
          <a:ext cx="5715000" cy="278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8" name="Equation" r:id="rId3" imgW="3390900" imgH="1651000" progId="Equation.3">
                  <p:embed/>
                </p:oleObj>
              </mc:Choice>
              <mc:Fallback>
                <p:oleObj name="Equation" r:id="rId3" imgW="3390900" imgH="16510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447800"/>
                        <a:ext cx="5715000" cy="278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492875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4096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20A8519-E07F-4EE9-A959-BD970A85EFDF}" type="slidenum">
              <a:rPr lang="en-US" altLang="en-US"/>
              <a:pPr/>
              <a:t>41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733800" y="41275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33178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 smtClean="0"/>
              <a:t>Answer 3.3a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1219200"/>
            <a:ext cx="4572000" cy="5105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40000"/>
              </a:lnSpc>
            </a:pPr>
            <a:r>
              <a:rPr lang="en-US" altLang="zh-TW" sz="1100" smtClean="0"/>
              <a:t>%matlab answer for ws3_3.a---- edge filtering -----</a:t>
            </a:r>
          </a:p>
          <a:p>
            <a:pPr eaLnBrk="1" hangingPunct="1">
              <a:lnSpc>
                <a:spcPct val="40000"/>
              </a:lnSpc>
            </a:pPr>
            <a:r>
              <a:rPr lang="en-US" altLang="zh-TW" sz="1100" smtClean="0"/>
              <a:t>%For edge mask and image partially</a:t>
            </a:r>
          </a:p>
          <a:p>
            <a:pPr eaLnBrk="1" hangingPunct="1">
              <a:lnSpc>
                <a:spcPct val="40000"/>
              </a:lnSpc>
            </a:pPr>
            <a:r>
              <a:rPr lang="en-US" altLang="zh-TW" sz="1100" smtClean="0"/>
              <a:t>% overlapping case , after convolution</a:t>
            </a:r>
          </a:p>
          <a:p>
            <a:pPr eaLnBrk="1" hangingPunct="1">
              <a:lnSpc>
                <a:spcPct val="40000"/>
              </a:lnSpc>
            </a:pPr>
            <a:r>
              <a:rPr lang="en-US" altLang="zh-TW" sz="1100" smtClean="0"/>
              <a:t>% you get two 6x6 matrices, say ex,ey.</a:t>
            </a:r>
          </a:p>
          <a:p>
            <a:pPr eaLnBrk="1" hangingPunct="1">
              <a:lnSpc>
                <a:spcPct val="40000"/>
              </a:lnSpc>
            </a:pPr>
            <a:r>
              <a:rPr lang="en-US" altLang="zh-TW" sz="1100" smtClean="0"/>
              <a:t>% (Not  a 4x6 %and a 6x4 matrix.).</a:t>
            </a:r>
          </a:p>
          <a:p>
            <a:pPr eaLnBrk="1" hangingPunct="1">
              <a:lnSpc>
                <a:spcPct val="40000"/>
              </a:lnSpc>
            </a:pPr>
            <a:r>
              <a:rPr lang="en-US" altLang="zh-TW" sz="1100" smtClean="0"/>
              <a:t>%Of course for edge mask and image </a:t>
            </a:r>
          </a:p>
          <a:p>
            <a:pPr eaLnBrk="1" hangingPunct="1">
              <a:lnSpc>
                <a:spcPct val="40000"/>
              </a:lnSpc>
            </a:pPr>
            <a:r>
              <a:rPr lang="en-US" altLang="zh-TW" sz="1100" smtClean="0"/>
              <a:t>%fully overlapping case, the resulting </a:t>
            </a:r>
          </a:p>
          <a:p>
            <a:pPr eaLnBrk="1" hangingPunct="1">
              <a:lnSpc>
                <a:spcPct val="40000"/>
              </a:lnSpc>
            </a:pPr>
            <a:r>
              <a:rPr lang="en-US" altLang="zh-TW" sz="1100" smtClean="0"/>
              <a:t>%edge matrices ex,ey are only 2x2.%</a:t>
            </a:r>
          </a:p>
          <a:p>
            <a:pPr eaLnBrk="1" hangingPunct="1">
              <a:lnSpc>
                <a:spcPct val="40000"/>
              </a:lnSpc>
            </a:pPr>
            <a:r>
              <a:rPr lang="en-US" altLang="zh-TW" sz="1100" smtClean="0"/>
              <a:t>%</a:t>
            </a:r>
          </a:p>
          <a:p>
            <a:pPr eaLnBrk="1" hangingPunct="1">
              <a:lnSpc>
                <a:spcPct val="40000"/>
              </a:lnSpc>
            </a:pPr>
            <a:r>
              <a:rPr lang="en-US" altLang="en-US" sz="1000" smtClean="0"/>
              <a:t>clear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ii=[0 0 255 255; 0 0 255 255; 0 0 255 255; 0 0 255 255]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ii = 0     0   255   255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 255   255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 255   255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 255   255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prew_x=[-1 0 1; -1 0 1; -1 0 1]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prew_x = -1     0     1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-1     0     1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-1     0     1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ex=conv2(ii, prew_x)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ex = 0     0  -255  -255   255   255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-510  -510   510   510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-765  -765   765   765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-765  -765   765   765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-510  -510   510   510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-255  -255   255   255</a:t>
            </a:r>
          </a:p>
          <a:p>
            <a:pPr eaLnBrk="1" hangingPunct="1">
              <a:lnSpc>
                <a:spcPct val="60000"/>
              </a:lnSpc>
            </a:pPr>
            <a:r>
              <a:rPr lang="es-ES" altLang="en-US" sz="1000" smtClean="0"/>
              <a:t>prew_y=[1 1 1; 0 0 0; -1 -1 -1]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prew_y = 1     1     1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   0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-1    -1    -1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ey=conv2(ii, prew_y)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ex = 0     0   255   510   510   255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 255   510   510   255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   0     0     0     0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   0     0     0     0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     0     0  -255  -510  -510  -255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1000" smtClean="0"/>
              <a:t>% 0  -255  -510  -510  -255</a:t>
            </a:r>
          </a:p>
          <a:p>
            <a:pPr eaLnBrk="1" hangingPunct="1">
              <a:lnSpc>
                <a:spcPct val="60000"/>
              </a:lnSpc>
            </a:pPr>
            <a:r>
              <a:rPr lang="en-US" altLang="en-US" sz="300" smtClean="0"/>
              <a:t> </a:t>
            </a:r>
          </a:p>
          <a:p>
            <a:pPr eaLnBrk="1" hangingPunct="1">
              <a:lnSpc>
                <a:spcPct val="60000"/>
              </a:lnSpc>
            </a:pPr>
            <a:endParaRPr lang="en-US" altLang="en-US" sz="300" smtClean="0"/>
          </a:p>
          <a:p>
            <a:pPr eaLnBrk="1" hangingPunct="1">
              <a:lnSpc>
                <a:spcPct val="40000"/>
              </a:lnSpc>
            </a:pPr>
            <a:endParaRPr lang="en-US" altLang="en-US" sz="300" smtClean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8768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%==== furthermore =============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%If edge image is required: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%% for all </a:t>
            </a:r>
            <a:r>
              <a:rPr lang="en-US" sz="1100" dirty="0" err="1" smtClean="0"/>
              <a:t>x,y</a:t>
            </a:r>
            <a:endParaRPr lang="en-US" sz="11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s-ES" sz="1100" dirty="0" smtClean="0"/>
              <a:t>%    e(</a:t>
            </a:r>
            <a:r>
              <a:rPr lang="es-ES" sz="1100" dirty="0" err="1" smtClean="0"/>
              <a:t>x,y</a:t>
            </a:r>
            <a:r>
              <a:rPr lang="es-ES" sz="1100" dirty="0" smtClean="0"/>
              <a:t>)=</a:t>
            </a:r>
            <a:r>
              <a:rPr lang="es-ES" sz="1100" dirty="0" err="1" smtClean="0"/>
              <a:t>sqrt</a:t>
            </a:r>
            <a:r>
              <a:rPr lang="es-ES" sz="1100" dirty="0" smtClean="0"/>
              <a:t>(ex(</a:t>
            </a:r>
            <a:r>
              <a:rPr lang="es-ES" sz="1100" dirty="0" err="1" smtClean="0"/>
              <a:t>x,y</a:t>
            </a:r>
            <a:r>
              <a:rPr lang="es-ES" sz="1100" dirty="0" smtClean="0"/>
              <a:t>)^2+ey(</a:t>
            </a:r>
            <a:r>
              <a:rPr lang="es-ES" sz="1100" dirty="0" err="1" smtClean="0"/>
              <a:t>x,y</a:t>
            </a:r>
            <a:r>
              <a:rPr lang="es-ES" sz="1100" dirty="0" smtClean="0"/>
              <a:t>)^2) %</a:t>
            </a:r>
            <a:r>
              <a:rPr lang="es-ES" sz="1100" dirty="0" err="1" smtClean="0"/>
              <a:t>for</a:t>
            </a:r>
            <a:r>
              <a:rPr lang="es-ES" sz="1100" dirty="0" smtClean="0"/>
              <a:t> </a:t>
            </a:r>
            <a:r>
              <a:rPr lang="es-ES" sz="1100" dirty="0" err="1" smtClean="0"/>
              <a:t>all</a:t>
            </a:r>
            <a:r>
              <a:rPr lang="es-ES" sz="1100" dirty="0" smtClean="0"/>
              <a:t> x and 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    if e(</a:t>
            </a:r>
            <a:r>
              <a:rPr lang="en-US" sz="1100" dirty="0" err="1" smtClean="0"/>
              <a:t>x,y</a:t>
            </a:r>
            <a:r>
              <a:rPr lang="en-US" sz="1100" dirty="0" smtClean="0"/>
              <a:t>) &gt; threshold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      e(</a:t>
            </a:r>
            <a:r>
              <a:rPr lang="en-US" sz="1100" dirty="0" err="1" smtClean="0"/>
              <a:t>x,y</a:t>
            </a:r>
            <a:r>
              <a:rPr lang="en-US" sz="1100" dirty="0" smtClean="0"/>
              <a:t>) =1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    else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      e(</a:t>
            </a:r>
            <a:r>
              <a:rPr lang="en-US" sz="1100" dirty="0" err="1" smtClean="0"/>
              <a:t>x,y</a:t>
            </a:r>
            <a:r>
              <a:rPr lang="en-US" sz="1100" dirty="0" smtClean="0"/>
              <a:t>) =0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    end if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  end for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%Then you get the edge image edge(</a:t>
            </a:r>
            <a:r>
              <a:rPr lang="en-US" sz="1100" dirty="0" err="1" smtClean="0"/>
              <a:t>x,y</a:t>
            </a:r>
            <a:r>
              <a:rPr lang="en-US" sz="1100" dirty="0" smtClean="0"/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%% </a:t>
            </a:r>
            <a:r>
              <a:rPr lang="en-US" sz="1100" dirty="0" err="1" smtClean="0"/>
              <a:t>matlab</a:t>
            </a:r>
            <a:r>
              <a:rPr lang="en-US" sz="1100" smtClean="0"/>
              <a:t> implementation: </a:t>
            </a:r>
            <a:r>
              <a:rPr lang="en-US" sz="1100" dirty="0" smtClean="0"/>
              <a:t>no need to use loop but has same effect as above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err="1" smtClean="0"/>
              <a:t>etemp</a:t>
            </a:r>
            <a:r>
              <a:rPr lang="en-US" sz="1100" dirty="0" smtClean="0"/>
              <a:t>=</a:t>
            </a:r>
            <a:r>
              <a:rPr lang="en-US" sz="1100" dirty="0" err="1" smtClean="0"/>
              <a:t>sqrt</a:t>
            </a:r>
            <a:r>
              <a:rPr lang="en-US" sz="1100" dirty="0" smtClean="0"/>
              <a:t>(ex.*</a:t>
            </a:r>
            <a:r>
              <a:rPr lang="en-US" sz="1100" dirty="0" err="1" smtClean="0"/>
              <a:t>ex+ey</a:t>
            </a:r>
            <a:r>
              <a:rPr lang="en-US" sz="1100" dirty="0" smtClean="0"/>
              <a:t>.*</a:t>
            </a:r>
            <a:r>
              <a:rPr lang="en-US" sz="1100" dirty="0" err="1" smtClean="0"/>
              <a:t>ey</a:t>
            </a:r>
            <a:r>
              <a:rPr lang="en-US" sz="1100" dirty="0" smtClean="0"/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e=</a:t>
            </a:r>
            <a:r>
              <a:rPr lang="en-US" sz="1100" dirty="0" err="1" smtClean="0"/>
              <a:t>etemp</a:t>
            </a:r>
            <a:r>
              <a:rPr lang="en-US" sz="1100" dirty="0" smtClean="0"/>
              <a:t>;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threshold=500 % set threshold, choose any value you like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e(e&lt;=threshold)=0; %smaller than threshold , set to 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e(e&gt;threshold)=1%bigger than threshold , set to 1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100" dirty="0" smtClean="0"/>
              <a:t>% Answer: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 smtClean="0"/>
              <a:t>%</a:t>
            </a:r>
            <a:r>
              <a:rPr lang="en-US" sz="1200" dirty="0" err="1" smtClean="0"/>
              <a:t>etemp</a:t>
            </a:r>
            <a:r>
              <a:rPr lang="en-US" sz="1200" dirty="0" smtClean="0"/>
              <a:t> </a:t>
            </a:r>
            <a:r>
              <a:rPr lang="en-US" sz="1200" dirty="0"/>
              <a:t>=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 smtClean="0"/>
              <a:t> %        </a:t>
            </a:r>
            <a:r>
              <a:rPr lang="en-US" sz="1200" dirty="0"/>
              <a:t>0         0  360.6245  570.1973  570.1973  360.6245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/>
              <a:t> </a:t>
            </a:r>
            <a:r>
              <a:rPr lang="en-US" sz="1200" dirty="0" smtClean="0"/>
              <a:t>%       </a:t>
            </a:r>
            <a:r>
              <a:rPr lang="en-US" sz="1200" dirty="0"/>
              <a:t>0         0  570.1973  721.2489  721.2489  570.1973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/>
              <a:t> </a:t>
            </a:r>
            <a:r>
              <a:rPr lang="en-US" sz="1200" dirty="0" smtClean="0"/>
              <a:t>%        </a:t>
            </a:r>
            <a:r>
              <a:rPr lang="en-US" sz="1200" dirty="0"/>
              <a:t>0         0  765.0000  765.0000  765.0000  765.0000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/>
              <a:t> </a:t>
            </a:r>
            <a:r>
              <a:rPr lang="en-US" sz="1200" dirty="0" smtClean="0"/>
              <a:t>%       </a:t>
            </a:r>
            <a:r>
              <a:rPr lang="en-US" sz="1200" dirty="0"/>
              <a:t>0         0  765.0000  765.0000  765.0000  765.0000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/>
              <a:t> </a:t>
            </a:r>
            <a:r>
              <a:rPr lang="en-US" sz="1200" dirty="0" smtClean="0"/>
              <a:t>%        </a:t>
            </a:r>
            <a:r>
              <a:rPr lang="en-US" sz="1200" dirty="0"/>
              <a:t>0         0  570.1973  721.2489  721.2489  570.1973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/>
              <a:t> </a:t>
            </a:r>
            <a:r>
              <a:rPr lang="en-US" sz="1200" dirty="0" smtClean="0"/>
              <a:t>%        </a:t>
            </a:r>
            <a:r>
              <a:rPr lang="en-US" sz="1200" dirty="0"/>
              <a:t>0         0  360.6245  570.1973  570.1973  360.6245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 smtClean="0"/>
              <a:t>%threshold =   </a:t>
            </a:r>
            <a:r>
              <a:rPr lang="en-US" sz="1200" dirty="0"/>
              <a:t>500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 smtClean="0"/>
              <a:t>%e </a:t>
            </a:r>
            <a:r>
              <a:rPr lang="en-US" sz="1200" dirty="0"/>
              <a:t>=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 smtClean="0"/>
              <a:t> %    </a:t>
            </a:r>
            <a:r>
              <a:rPr lang="en-US" sz="1200" dirty="0"/>
              <a:t>0     0     0     1     1     0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/>
              <a:t> </a:t>
            </a:r>
            <a:r>
              <a:rPr lang="en-US" sz="1200" dirty="0" smtClean="0"/>
              <a:t>%    </a:t>
            </a:r>
            <a:r>
              <a:rPr lang="en-US" sz="1200" dirty="0"/>
              <a:t>0     0     1     1     1     1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/>
              <a:t> </a:t>
            </a:r>
            <a:r>
              <a:rPr lang="en-US" sz="1200" dirty="0" smtClean="0"/>
              <a:t>%    0     </a:t>
            </a:r>
            <a:r>
              <a:rPr lang="en-US" sz="1200" dirty="0"/>
              <a:t>0     1     1     1     1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/>
              <a:t> </a:t>
            </a:r>
            <a:r>
              <a:rPr lang="en-US" sz="1200" dirty="0" smtClean="0"/>
              <a:t>%    0     </a:t>
            </a:r>
            <a:r>
              <a:rPr lang="en-US" sz="1200" dirty="0"/>
              <a:t>0     1     1     1     1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/>
              <a:t> </a:t>
            </a:r>
            <a:r>
              <a:rPr lang="en-US" sz="1200" dirty="0" smtClean="0"/>
              <a:t>%    0     </a:t>
            </a:r>
            <a:r>
              <a:rPr lang="en-US" sz="1200" dirty="0"/>
              <a:t>0     1     1     1     1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200" dirty="0"/>
              <a:t> </a:t>
            </a:r>
            <a:r>
              <a:rPr lang="en-US" sz="1200" dirty="0" smtClean="0"/>
              <a:t>%    </a:t>
            </a:r>
            <a:r>
              <a:rPr lang="en-US" sz="1200" dirty="0"/>
              <a:t>0     0     0     1     1     0</a:t>
            </a:r>
            <a:endParaRPr lang="en-US" sz="1200" dirty="0" smtClean="0"/>
          </a:p>
        </p:txBody>
      </p:sp>
      <p:sp>
        <p:nvSpPr>
          <p:cNvPr id="4198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33B635E-0876-4E15-A5B2-7F083A32C4D0}" type="slidenum">
              <a:rPr lang="en-US" altLang="en-US"/>
              <a:pPr/>
              <a:t>42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733800" y="41275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 sz="2000" smtClean="0"/>
              <a:t>Answer 3.3b</a:t>
            </a:r>
            <a:br>
              <a:rPr lang="en-US" altLang="en-US" sz="2000" smtClean="0"/>
            </a:br>
            <a:r>
              <a:rPr lang="en-US" altLang="en-US" sz="2000" smtClean="0"/>
              <a:t>Find edge of real images</a:t>
            </a:r>
            <a:br>
              <a:rPr lang="en-US" altLang="en-US" sz="2000" smtClean="0"/>
            </a:br>
            <a:r>
              <a:rPr lang="en-US" altLang="en-US" sz="2000" smtClean="0"/>
              <a:t>(tested on octave too)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sz="half" idx="1"/>
          </p:nvPr>
        </p:nvSpPr>
        <p:spPr>
          <a:xfrm>
            <a:off x="342900" y="685800"/>
            <a:ext cx="4038600" cy="5791200"/>
          </a:xfrm>
        </p:spPr>
        <p:txBody>
          <a:bodyPr/>
          <a:lstStyle/>
          <a:p>
            <a:pPr eaLnBrk="1" hangingPunct="1"/>
            <a:r>
              <a:rPr lang="en-US" altLang="en-US" sz="1400" smtClean="0"/>
              <a:t>%ws3_3b.m find edge image of a real image, </a:t>
            </a:r>
          </a:p>
          <a:p>
            <a:pPr eaLnBrk="1" hangingPunct="1"/>
            <a:r>
              <a:rPr lang="en-US" altLang="en-US" sz="1400" smtClean="0"/>
              <a:t>%put test.jpg in c:\images\  ,tested ok on octave</a:t>
            </a:r>
          </a:p>
          <a:p>
            <a:pPr eaLnBrk="1" hangingPunct="1"/>
            <a:r>
              <a:rPr lang="en-US" altLang="en-US" sz="1400" smtClean="0"/>
              <a:t>clear</a:t>
            </a:r>
          </a:p>
          <a:p>
            <a:pPr eaLnBrk="1" hangingPunct="1"/>
            <a:r>
              <a:rPr lang="en-US" altLang="en-US" sz="1400" smtClean="0"/>
              <a:t>ii=imread('c:\\images\\test.jpg');</a:t>
            </a:r>
          </a:p>
          <a:p>
            <a:pPr eaLnBrk="1" hangingPunct="1"/>
            <a:r>
              <a:rPr lang="en-US" altLang="en-US" sz="1400" smtClean="0"/>
              <a:t>prew_x=[-1 0 1; -1 0 1; -1 0 1]</a:t>
            </a:r>
          </a:p>
          <a:p>
            <a:pPr eaLnBrk="1" hangingPunct="1"/>
            <a:r>
              <a:rPr lang="en-US" altLang="en-US" sz="1400" smtClean="0"/>
              <a:t>ex=conv2(ii, prew_x);</a:t>
            </a:r>
          </a:p>
          <a:p>
            <a:pPr eaLnBrk="1" hangingPunct="1"/>
            <a:r>
              <a:rPr lang="es-ES" altLang="en-US" sz="1400" smtClean="0"/>
              <a:t>prew_y=[1 1 1; 0 0 0; -1 -1 -1]</a:t>
            </a:r>
          </a:p>
          <a:p>
            <a:pPr eaLnBrk="1" hangingPunct="1"/>
            <a:r>
              <a:rPr lang="en-US" altLang="en-US" sz="1400" smtClean="0"/>
              <a:t>ey=conv2(ii, prew_y);</a:t>
            </a:r>
          </a:p>
          <a:p>
            <a:pPr eaLnBrk="1" hangingPunct="1"/>
            <a:r>
              <a:rPr lang="en-US" altLang="en-US" sz="1400" smtClean="0"/>
              <a:t>%If edge image is required: </a:t>
            </a:r>
          </a:p>
          <a:p>
            <a:pPr eaLnBrk="1" hangingPunct="1"/>
            <a:r>
              <a:rPr lang="en-US" altLang="en-US" sz="1400" smtClean="0"/>
              <a:t>etemp=sqrt(ex.*ex+ey.*ey);</a:t>
            </a:r>
          </a:p>
          <a:p>
            <a:pPr eaLnBrk="1" hangingPunct="1"/>
            <a:r>
              <a:rPr lang="en-US" altLang="en-US" sz="1400" smtClean="0"/>
              <a:t>e=etemp;</a:t>
            </a:r>
          </a:p>
          <a:p>
            <a:pPr eaLnBrk="1" hangingPunct="1"/>
            <a:r>
              <a:rPr lang="en-US" altLang="en-US" sz="1400" smtClean="0"/>
              <a:t>threshold=mean(mean(etemp))% set threshold</a:t>
            </a:r>
          </a:p>
          <a:p>
            <a:pPr eaLnBrk="1" hangingPunct="1"/>
            <a:r>
              <a:rPr lang="en-US" altLang="en-US" sz="1400" smtClean="0"/>
              <a:t>e(e&lt;=threshold)=0; %&lt; threshold, set to 0</a:t>
            </a:r>
          </a:p>
          <a:p>
            <a:pPr eaLnBrk="1" hangingPunct="1"/>
            <a:r>
              <a:rPr lang="en-US" altLang="en-US" sz="1400" smtClean="0"/>
              <a:t>e(e&gt;threshold)=255;%&gt; threshold, set to 255</a:t>
            </a:r>
          </a:p>
          <a:p>
            <a:pPr eaLnBrk="1" hangingPunct="1"/>
            <a:r>
              <a:rPr lang="en-US" altLang="en-US" sz="1400" smtClean="0"/>
              <a:t>figure(1),clf</a:t>
            </a:r>
          </a:p>
          <a:p>
            <a:pPr eaLnBrk="1" hangingPunct="1"/>
            <a:r>
              <a:rPr lang="en-US" altLang="en-US" sz="1400" smtClean="0"/>
              <a:t>subplot(2,2,1)</a:t>
            </a:r>
          </a:p>
          <a:p>
            <a:pPr eaLnBrk="1" hangingPunct="1"/>
            <a:r>
              <a:rPr lang="en-US" altLang="en-US" sz="1400" smtClean="0"/>
              <a:t>colormap(gray(256))</a:t>
            </a:r>
          </a:p>
          <a:p>
            <a:pPr eaLnBrk="1" hangingPunct="1"/>
            <a:r>
              <a:rPr lang="en-US" altLang="en-US" sz="1400" smtClean="0"/>
              <a:t>image(ii)</a:t>
            </a:r>
          </a:p>
          <a:p>
            <a:pPr eaLnBrk="1" hangingPunct="1"/>
            <a:r>
              <a:rPr lang="en-US" altLang="en-US" sz="1400" smtClean="0"/>
              <a:t>ylabel('real image')</a:t>
            </a:r>
          </a:p>
          <a:p>
            <a:pPr eaLnBrk="1" hangingPunct="1"/>
            <a:r>
              <a:rPr lang="en-US" altLang="en-US" sz="1400" smtClean="0"/>
              <a:t> subplot(2,2,3)</a:t>
            </a:r>
          </a:p>
          <a:p>
            <a:pPr eaLnBrk="1" hangingPunct="1"/>
            <a:r>
              <a:rPr lang="en-US" altLang="en-US" sz="1400" smtClean="0"/>
              <a:t>colormap(gray(256))</a:t>
            </a:r>
          </a:p>
          <a:p>
            <a:pPr eaLnBrk="1" hangingPunct="1"/>
            <a:r>
              <a:rPr lang="en-US" altLang="en-US" sz="1400" smtClean="0"/>
              <a:t>image(e)</a:t>
            </a:r>
          </a:p>
          <a:p>
            <a:pPr eaLnBrk="1" hangingPunct="1"/>
            <a:r>
              <a:rPr lang="en-US" altLang="en-US" sz="1400" smtClean="0"/>
              <a:t>ylabel('edge image')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43012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4301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5CD02F2-8235-4BDD-BC1A-7663E4663E94}" type="slidenum">
              <a:rPr lang="en-US" altLang="en-US">
                <a:solidFill>
                  <a:srgbClr val="898989"/>
                </a:solidFill>
              </a:rPr>
              <a:pPr/>
              <a:t>43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4301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47800"/>
            <a:ext cx="3429000" cy="518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733800" y="41275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b="1" u="sng" smtClean="0"/>
              <a:t>Image filtering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/>
              <a:t>You may design a mask for Low pass filtering (smoothing filter) </a:t>
            </a:r>
            <a:endParaRPr lang="en-US" altLang="en-US" smtClean="0">
              <a:ea typeface="SimSun" pitchFamily="2" charset="-122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solidFill>
                <a:srgbClr val="898989"/>
              </a:solidFill>
            </a:endParaRPr>
          </a:p>
          <a:p>
            <a:pPr eaLnBrk="1" hangingPunct="1"/>
            <a:r>
              <a:rPr lang="en-US" altLang="zh-CN" smtClean="0">
                <a:solidFill>
                  <a:srgbClr val="898989"/>
                </a:solidFill>
              </a:rPr>
              <a:t>Low pass</a:t>
            </a:r>
          </a:p>
          <a:p>
            <a:pPr eaLnBrk="1" hangingPunct="1"/>
            <a:endParaRPr lang="en-US" altLang="en-US" smtClean="0">
              <a:solidFill>
                <a:srgbClr val="898989"/>
              </a:solidFill>
            </a:endParaRPr>
          </a:p>
        </p:txBody>
      </p:sp>
      <p:sp>
        <p:nvSpPr>
          <p:cNvPr id="4403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4403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51D3192-2B94-4AE9-B8ED-023E967398E8}" type="slidenum">
              <a:rPr lang="en-US" altLang="en-US"/>
              <a:pPr/>
              <a:t>44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0" y="409575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 smtClean="0"/>
              <a:t>Other image processing operators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Low pass (</a:t>
            </a:r>
            <a:r>
              <a:rPr lang="en-US" altLang="zh-CN" smtClean="0">
                <a:ea typeface="新細明體" charset="-120"/>
              </a:rPr>
              <a:t>or called </a:t>
            </a:r>
            <a:r>
              <a:rPr lang="en-US" altLang="zh-TW" smtClean="0"/>
              <a:t>smoothing filter</a:t>
            </a:r>
            <a:r>
              <a:rPr lang="en-US" altLang="zh-CN" smtClean="0">
                <a:ea typeface="新細明體" charset="-120"/>
              </a:rPr>
              <a:t>, blurring filter pixel or averaging filter</a:t>
            </a:r>
            <a:r>
              <a:rPr lang="en-US" altLang="zh-TW" smtClean="0"/>
              <a:t>)</a:t>
            </a:r>
          </a:p>
        </p:txBody>
      </p:sp>
      <p:sp>
        <p:nvSpPr>
          <p:cNvPr id="4506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9DAA84A-3EAF-4AEE-9895-E0608C7740AC}" type="slidenum">
              <a:rPr lang="en-US" altLang="en-US"/>
              <a:pPr/>
              <a:t>45</a:t>
            </a:fld>
            <a:endParaRPr lang="en-US" altLang="en-US"/>
          </a:p>
        </p:txBody>
      </p:sp>
      <p:graphicFrame>
        <p:nvGraphicFramePr>
          <p:cNvPr id="45062" name="Object 4"/>
          <p:cNvGraphicFramePr>
            <a:graphicFrameLocks noChangeAspect="1"/>
          </p:cNvGraphicFramePr>
          <p:nvPr/>
        </p:nvGraphicFramePr>
        <p:xfrm>
          <a:off x="1676400" y="2438400"/>
          <a:ext cx="422275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6" name="Equation" r:id="rId3" imgW="1663700" imgH="1422400" progId="Equation.DSMT4">
                  <p:embed/>
                </p:oleObj>
              </mc:Choice>
              <mc:Fallback>
                <p:oleObj name="Equation" r:id="rId3" imgW="1663700" imgH="142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438400"/>
                        <a:ext cx="4222750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3" name="TextBox 1"/>
          <p:cNvSpPr txBox="1">
            <a:spLocks noChangeArrowheads="1"/>
          </p:cNvSpPr>
          <p:nvPr/>
        </p:nvSpPr>
        <p:spPr bwMode="auto">
          <a:xfrm>
            <a:off x="1219200" y="6096000"/>
            <a:ext cx="7126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This term is to normalize the pixel value after the operation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057400" y="5410200"/>
            <a:ext cx="12192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86C9D0-EE70-4FB9-90C4-C8A6761A1835}" type="slidenum">
              <a:rPr lang="en-US" altLang="en-US"/>
              <a:pPr/>
              <a:t>46</a:t>
            </a:fld>
            <a:endParaRPr lang="en-US" altLang="en-US"/>
          </a:p>
        </p:txBody>
      </p:sp>
      <p:pic>
        <p:nvPicPr>
          <p:cNvPr id="46084" name="Picture 2" descr="lowpass_fl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4988"/>
            <a:ext cx="7086600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Oval 3"/>
          <p:cNvSpPr>
            <a:spLocks noChangeArrowheads="1"/>
          </p:cNvSpPr>
          <p:nvPr/>
        </p:nvSpPr>
        <p:spPr bwMode="auto">
          <a:xfrm>
            <a:off x="3048000" y="1143000"/>
            <a:ext cx="2362200" cy="2743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46086" name="Text Box 4"/>
          <p:cNvSpPr txBox="1">
            <a:spLocks noChangeArrowheads="1"/>
          </p:cNvSpPr>
          <p:nvPr/>
        </p:nvSpPr>
        <p:spPr bwMode="auto">
          <a:xfrm>
            <a:off x="4114800" y="752475"/>
            <a:ext cx="4414838" cy="5334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2400" b="1"/>
              <a:t>Low pass filtering result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D3E3EA4-BEC5-4350-A98A-D5A963204821}" type="slidenum">
              <a:rPr lang="en-US" altLang="en-US"/>
              <a:pPr/>
              <a:t>47</a:t>
            </a:fld>
            <a:endParaRPr lang="en-US" altLang="en-US"/>
          </a:p>
        </p:txBody>
      </p:sp>
      <p:pic>
        <p:nvPicPr>
          <p:cNvPr id="47108" name="Picture 2" descr="lowpass_s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04888"/>
            <a:ext cx="6324600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 Box 3"/>
          <p:cNvSpPr txBox="1">
            <a:spLocks noChangeArrowheads="1"/>
          </p:cNvSpPr>
          <p:nvPr/>
        </p:nvSpPr>
        <p:spPr bwMode="auto">
          <a:xfrm>
            <a:off x="4114800" y="533400"/>
            <a:ext cx="4414838" cy="5334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2400" b="1"/>
              <a:t>Low pass filtering result</a:t>
            </a:r>
          </a:p>
        </p:txBody>
      </p:sp>
      <p:sp>
        <p:nvSpPr>
          <p:cNvPr id="47110" name="Oval 4"/>
          <p:cNvSpPr>
            <a:spLocks noChangeArrowheads="1"/>
          </p:cNvSpPr>
          <p:nvPr/>
        </p:nvSpPr>
        <p:spPr bwMode="auto">
          <a:xfrm>
            <a:off x="3429000" y="1447800"/>
            <a:ext cx="2590800" cy="2819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Exercise 3.4 low pass filtering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5257800"/>
            <a:ext cx="7239000" cy="914400"/>
          </a:xfrm>
        </p:spPr>
        <p:txBody>
          <a:bodyPr/>
          <a:lstStyle/>
          <a:p>
            <a:pPr marL="457200" indent="-457200" eaLnBrk="1" hangingPunct="1"/>
            <a:r>
              <a:rPr lang="en-US" altLang="zh-TW" sz="2400" smtClean="0"/>
              <a:t>Use the low pass filter to filter image </a:t>
            </a:r>
            <a:r>
              <a:rPr lang="en-US" altLang="zh-TW" sz="2400" i="1" smtClean="0"/>
              <a:t>I</a:t>
            </a:r>
            <a:r>
              <a:rPr lang="en-US" altLang="zh-TW" sz="2400" smtClean="0"/>
              <a:t>.</a:t>
            </a:r>
            <a:endParaRPr lang="en-US" altLang="en-US" sz="2400" smtClean="0"/>
          </a:p>
        </p:txBody>
      </p:sp>
      <p:graphicFrame>
        <p:nvGraphicFramePr>
          <p:cNvPr id="4813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752600" y="1730375"/>
          <a:ext cx="2757488" cy="293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6" name="公式" r:id="rId3" imgW="1549400" imgH="1651000" progId="Equation.3">
                  <p:embed/>
                </p:oleObj>
              </mc:Choice>
              <mc:Fallback>
                <p:oleObj name="公式" r:id="rId3" imgW="1549400" imgH="16510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730375"/>
                        <a:ext cx="2757488" cy="293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48134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72CF166-D92D-47C6-98B8-3E0DA5EB8232}" type="slidenum">
              <a:rPr lang="en-US" altLang="en-US"/>
              <a:pPr/>
              <a:t>48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636588"/>
          </a:xfrm>
        </p:spPr>
        <p:txBody>
          <a:bodyPr/>
          <a:lstStyle/>
          <a:p>
            <a:pPr eaLnBrk="1" hangingPunct="1"/>
            <a:r>
              <a:rPr lang="en-US" altLang="en-US" smtClean="0"/>
              <a:t>Answer: Exercise 3.4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1813" y="990600"/>
            <a:ext cx="5945187" cy="5791200"/>
          </a:xfrm>
        </p:spPr>
        <p:txBody>
          <a:bodyPr/>
          <a:lstStyle/>
          <a:p>
            <a:r>
              <a:rPr lang="en-US" altLang="en-US" sz="1400" smtClean="0"/>
              <a:t>%-answer for ws3.4 -- low pass filtering (smoothing)</a:t>
            </a:r>
          </a:p>
          <a:p>
            <a:r>
              <a:rPr lang="en-US" altLang="en-US" sz="1400" smtClean="0"/>
              <a:t>hlow=[1 1 1; 1 2 1 ; 1 1 1]</a:t>
            </a:r>
          </a:p>
          <a:p>
            <a:r>
              <a:rPr lang="en-US" altLang="en-US" sz="1400" smtClean="0"/>
              <a:t>ii=[0 0 255 255</a:t>
            </a:r>
          </a:p>
          <a:p>
            <a:r>
              <a:rPr lang="en-US" altLang="en-US" sz="1400" smtClean="0"/>
              <a:t>    0 0 255 255</a:t>
            </a:r>
          </a:p>
          <a:p>
            <a:r>
              <a:rPr lang="en-US" altLang="en-US" sz="1400" smtClean="0"/>
              <a:t>    0 0 255 255</a:t>
            </a:r>
          </a:p>
          <a:p>
            <a:r>
              <a:rPr lang="en-US" altLang="en-US" sz="1400" smtClean="0"/>
              <a:t>    0 0 255 255];</a:t>
            </a:r>
          </a:p>
          <a:p>
            <a:r>
              <a:rPr lang="en-US" altLang="en-US" sz="1400" smtClean="0"/>
              <a:t>% hlow =</a:t>
            </a:r>
          </a:p>
          <a:p>
            <a:r>
              <a:rPr lang="en-US" altLang="en-US" sz="1400" smtClean="0"/>
              <a:t>%      1     1     1</a:t>
            </a:r>
          </a:p>
          <a:p>
            <a:r>
              <a:rPr lang="en-US" altLang="en-US" sz="1400" smtClean="0"/>
              <a:t>%      1     2     1</a:t>
            </a:r>
          </a:p>
          <a:p>
            <a:r>
              <a:rPr lang="en-US" altLang="en-US" sz="1400" smtClean="0"/>
              <a:t>%      1     1     1</a:t>
            </a:r>
          </a:p>
          <a:p>
            <a:r>
              <a:rPr lang="en-US" altLang="en-US" sz="1400" smtClean="0"/>
              <a:t>smooth_ii=(1/10)*conv2(ii,hlow)</a:t>
            </a:r>
          </a:p>
          <a:p>
            <a:r>
              <a:rPr lang="en-US" altLang="en-US" sz="1400" smtClean="0"/>
              <a:t>% answer</a:t>
            </a:r>
          </a:p>
          <a:p>
            <a:r>
              <a:rPr lang="en-US" altLang="en-US" sz="1400" smtClean="0"/>
              <a:t>% </a:t>
            </a:r>
          </a:p>
          <a:p>
            <a:r>
              <a:rPr lang="en-US" altLang="en-US" sz="1400" smtClean="0"/>
              <a:t>% smooth_ii =</a:t>
            </a:r>
          </a:p>
          <a:p>
            <a:r>
              <a:rPr lang="en-US" altLang="en-US" sz="1400" smtClean="0"/>
              <a:t>% </a:t>
            </a:r>
          </a:p>
          <a:p>
            <a:r>
              <a:rPr lang="en-US" altLang="en-US" sz="1400" smtClean="0"/>
              <a:t>%          0         0   25.5000   51.0000   51.0000   25.5000</a:t>
            </a:r>
          </a:p>
          <a:p>
            <a:r>
              <a:rPr lang="en-US" altLang="en-US" sz="1400" smtClean="0"/>
              <a:t>%          0         0   51.0000  127.5000  127.5000   51.0000</a:t>
            </a:r>
          </a:p>
          <a:p>
            <a:r>
              <a:rPr lang="en-US" altLang="en-US" sz="1400" smtClean="0"/>
              <a:t>%          0         0   76.5000  178.5000  178.5000   76.5000</a:t>
            </a:r>
          </a:p>
          <a:p>
            <a:r>
              <a:rPr lang="en-US" altLang="en-US" sz="1400" smtClean="0"/>
              <a:t>%          0         0   76.5000  178.5000  178.5000   76.5000</a:t>
            </a:r>
          </a:p>
          <a:p>
            <a:r>
              <a:rPr lang="en-US" altLang="en-US" sz="1400" smtClean="0"/>
              <a:t>%          0         0   51.0000  127.5000  127.5000   51.0000</a:t>
            </a:r>
          </a:p>
          <a:p>
            <a:r>
              <a:rPr lang="en-US" altLang="en-US" sz="1400" smtClean="0"/>
              <a:t>%          0         0   25.5000   51.0000   51.0000   25.5000</a:t>
            </a:r>
          </a:p>
        </p:txBody>
      </p:sp>
      <p:graphicFrame>
        <p:nvGraphicFramePr>
          <p:cNvPr id="49156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6781800" y="914400"/>
          <a:ext cx="2035175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3" name="Equation" r:id="rId3" imgW="1422400" imgH="1651000" progId="Equation.3">
                  <p:embed/>
                </p:oleObj>
              </mc:Choice>
              <mc:Fallback>
                <p:oleObj name="Equation" r:id="rId3" imgW="1422400" imgH="16510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914400"/>
                        <a:ext cx="2035175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4915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04C6358-0C12-499B-8417-7195BB362905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49159" name="Text Box 4"/>
          <p:cNvSpPr txBox="1">
            <a:spLocks noChangeArrowheads="1"/>
          </p:cNvSpPr>
          <p:nvPr/>
        </p:nvSpPr>
        <p:spPr bwMode="auto">
          <a:xfrm>
            <a:off x="6477000" y="3733800"/>
            <a:ext cx="2667000" cy="14779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>
                <a:ea typeface="SimSun" pitchFamily="2" charset="-122"/>
              </a:rPr>
              <a:t>You can see</a:t>
            </a:r>
          </a:p>
          <a:p>
            <a:r>
              <a:rPr lang="en-US" altLang="zh-CN">
                <a:ea typeface="SimSun" pitchFamily="2" charset="-122"/>
              </a:rPr>
              <a:t>Blurred (I)=</a:t>
            </a:r>
          </a:p>
          <a:p>
            <a:r>
              <a:rPr lang="en-US" altLang="zh-CN">
                <a:ea typeface="SimSun" pitchFamily="2" charset="-122"/>
              </a:rPr>
              <a:t>I*h_low_pass </a:t>
            </a:r>
          </a:p>
          <a:p>
            <a:r>
              <a:rPr lang="en-US" altLang="zh-CN">
                <a:ea typeface="SimSun" pitchFamily="2" charset="-122"/>
              </a:rPr>
              <a:t>is now blurred</a:t>
            </a:r>
          </a:p>
          <a:p>
            <a:endParaRPr lang="en-US" altLang="en-US"/>
          </a:p>
        </p:txBody>
      </p:sp>
      <p:sp>
        <p:nvSpPr>
          <p:cNvPr id="49160" name="Line 7"/>
          <p:cNvSpPr>
            <a:spLocks noChangeShapeType="1"/>
          </p:cNvSpPr>
          <p:nvPr/>
        </p:nvSpPr>
        <p:spPr bwMode="auto">
          <a:xfrm flipH="1">
            <a:off x="5867400" y="4876800"/>
            <a:ext cx="6096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 flipV="1">
            <a:off x="6629400" y="1828800"/>
            <a:ext cx="22860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Sobel Demo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 </a:t>
            </a:r>
          </a:p>
        </p:txBody>
      </p:sp>
      <p:sp>
        <p:nvSpPr>
          <p:cNvPr id="717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717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BB14555-7598-4387-A4B2-3D579F5ED1BF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7174" name="Text Box 4"/>
          <p:cNvSpPr txBox="1">
            <a:spLocks noChangeArrowheads="1"/>
          </p:cNvSpPr>
          <p:nvPr/>
        </p:nvSpPr>
        <p:spPr bwMode="auto">
          <a:xfrm>
            <a:off x="381000" y="6019800"/>
            <a:ext cx="591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http://www.youtube.com/watch?v=z_a6e30aOXo</a:t>
            </a:r>
          </a:p>
        </p:txBody>
      </p:sp>
      <p:pic>
        <p:nvPicPr>
          <p:cNvPr id="71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76600"/>
            <a:ext cx="4191000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35052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57200" y="381000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39825"/>
          </a:xfrm>
        </p:spPr>
        <p:txBody>
          <a:bodyPr/>
          <a:lstStyle/>
          <a:p>
            <a:pPr algn="r" eaLnBrk="1" hangingPunct="1"/>
            <a:r>
              <a:rPr lang="en-US" altLang="en-US" smtClean="0"/>
              <a:t>  </a:t>
            </a:r>
            <a:r>
              <a:rPr lang="en-US" altLang="en-US" sz="1800" smtClean="0"/>
              <a:t>Answer worksheet 3.5</a:t>
            </a:r>
            <a:br>
              <a:rPr lang="en-US" altLang="en-US" sz="1800" smtClean="0"/>
            </a:br>
            <a:r>
              <a:rPr lang="en-US" altLang="en-US" sz="1800" smtClean="0"/>
              <a:t>Smooth an image</a:t>
            </a:r>
            <a:br>
              <a:rPr lang="en-US" altLang="en-US" sz="1800" smtClean="0"/>
            </a:br>
            <a:r>
              <a:rPr lang="en-US" altLang="en-US" sz="1800" smtClean="0"/>
              <a:t>kernal size is 11x11</a:t>
            </a:r>
            <a:endParaRPr lang="en-US" altLang="en-US" smtClean="0"/>
          </a:p>
        </p:txBody>
      </p:sp>
      <p:sp>
        <p:nvSpPr>
          <p:cNvPr id="50179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511175"/>
            <a:ext cx="4800600" cy="6207125"/>
          </a:xfrm>
        </p:spPr>
        <p:txBody>
          <a:bodyPr/>
          <a:lstStyle/>
          <a:p>
            <a:pPr eaLnBrk="1" hangingPunct="1"/>
            <a:r>
              <a:rPr lang="en-US" altLang="en-US" sz="1400" smtClean="0"/>
              <a:t>%smooth an image ws3_5.m, </a:t>
            </a:r>
          </a:p>
          <a:p>
            <a:pPr eaLnBrk="1" hangingPunct="1"/>
            <a:r>
              <a:rPr lang="en-US" altLang="en-US" sz="1400" smtClean="0"/>
              <a:t>%put test.jpg in c:\images\  </a:t>
            </a:r>
          </a:p>
          <a:p>
            <a:pPr eaLnBrk="1" hangingPunct="1"/>
            <a:r>
              <a:rPr lang="en-US" altLang="en-US" sz="1400" smtClean="0"/>
              <a:t>clear</a:t>
            </a:r>
          </a:p>
          <a:p>
            <a:pPr eaLnBrk="1" hangingPunct="1"/>
            <a:r>
              <a:rPr lang="en-US" altLang="en-US" sz="1400" smtClean="0"/>
              <a:t>ii=imread('c:\\images\\test.jpg');</a:t>
            </a:r>
          </a:p>
          <a:p>
            <a:pPr eaLnBrk="1" hangingPunct="1"/>
            <a:r>
              <a:rPr lang="en-US" altLang="en-US" sz="1400" smtClean="0"/>
              <a:t>%smooth_kernal=[1 1 1 ; 1 2 1; 1 1 1];</a:t>
            </a:r>
          </a:p>
          <a:p>
            <a:pPr eaLnBrk="1" hangingPunct="1"/>
            <a:r>
              <a:rPr lang="en-US" altLang="en-US" sz="1400" smtClean="0"/>
              <a:t>%smooth_kernal=[0.1 0.1 0.1 ; 0.1 0.1 0.1; 0.1 0.1 0.1 ]</a:t>
            </a:r>
          </a:p>
          <a:p>
            <a:pPr eaLnBrk="1" hangingPunct="1"/>
            <a:r>
              <a:rPr lang="en-US" altLang="en-US" sz="1400" smtClean="0"/>
              <a:t>smooth_kernal=ones(11,11)</a:t>
            </a:r>
          </a:p>
          <a:p>
            <a:pPr eaLnBrk="1" hangingPunct="1"/>
            <a:endParaRPr lang="en-US" altLang="en-US" sz="1400" smtClean="0"/>
          </a:p>
          <a:p>
            <a:pPr eaLnBrk="1" hangingPunct="1"/>
            <a:r>
              <a:rPr lang="en-US" altLang="en-US" sz="1400" smtClean="0"/>
              <a:t>%optional:trust middle element more</a:t>
            </a:r>
          </a:p>
          <a:p>
            <a:pPr eaLnBrk="1" hangingPunct="1"/>
            <a:r>
              <a:rPr lang="en-US" altLang="en-US" sz="1400" smtClean="0"/>
              <a:t>%smooth_kernal(5,5)=11*11;</a:t>
            </a:r>
          </a:p>
          <a:p>
            <a:pPr eaLnBrk="1" hangingPunct="1"/>
            <a:endParaRPr lang="en-US" altLang="en-US" sz="1400" smtClean="0"/>
          </a:p>
          <a:p>
            <a:pPr eaLnBrk="1" hangingPunct="1"/>
            <a:r>
              <a:rPr lang="en-US" altLang="en-US" sz="1400" smtClean="0"/>
              <a:t>%this is to normalize the pixels</a:t>
            </a:r>
          </a:p>
          <a:p>
            <a:pPr eaLnBrk="1" hangingPunct="1"/>
            <a:r>
              <a:rPr lang="en-US" altLang="en-US" sz="1400" smtClean="0"/>
              <a:t>smooth_kernal=smooth_kernal/sum(sum(smooth_kernal))</a:t>
            </a:r>
          </a:p>
          <a:p>
            <a:pPr eaLnBrk="1" hangingPunct="1"/>
            <a:r>
              <a:rPr lang="en-US" altLang="en-US" sz="1400" smtClean="0"/>
              <a:t>smooth_ii=conv2(ii, smooth_kernal);</a:t>
            </a:r>
          </a:p>
          <a:p>
            <a:pPr eaLnBrk="1" hangingPunct="1"/>
            <a:r>
              <a:rPr lang="en-US" altLang="en-US" sz="1400" smtClean="0"/>
              <a:t> </a:t>
            </a:r>
          </a:p>
          <a:p>
            <a:pPr eaLnBrk="1" hangingPunct="1"/>
            <a:r>
              <a:rPr lang="en-US" altLang="en-US" sz="1400" smtClean="0"/>
              <a:t>figure(1),clf</a:t>
            </a:r>
          </a:p>
          <a:p>
            <a:pPr eaLnBrk="1" hangingPunct="1"/>
            <a:r>
              <a:rPr lang="en-US" altLang="en-US" sz="1400" smtClean="0"/>
              <a:t>colormap(gray(256))</a:t>
            </a:r>
          </a:p>
          <a:p>
            <a:pPr eaLnBrk="1" hangingPunct="1"/>
            <a:r>
              <a:rPr lang="en-US" altLang="en-US" sz="1400" smtClean="0"/>
              <a:t>subplot(2,2,1)%----------------------</a:t>
            </a:r>
          </a:p>
          <a:p>
            <a:pPr eaLnBrk="1" hangingPunct="1"/>
            <a:r>
              <a:rPr lang="en-US" altLang="en-US" sz="1400" smtClean="0"/>
              <a:t>image(ii)</a:t>
            </a:r>
          </a:p>
          <a:p>
            <a:pPr eaLnBrk="1" hangingPunct="1"/>
            <a:r>
              <a:rPr lang="en-US" altLang="en-US" sz="1400" smtClean="0"/>
              <a:t>ylabel('real image')</a:t>
            </a:r>
          </a:p>
          <a:p>
            <a:pPr eaLnBrk="1" hangingPunct="1"/>
            <a:r>
              <a:rPr lang="en-US" altLang="en-US" sz="1400" smtClean="0"/>
              <a:t>  subplot(2,2,3)%--------------------</a:t>
            </a:r>
          </a:p>
          <a:p>
            <a:pPr eaLnBrk="1" hangingPunct="1"/>
            <a:r>
              <a:rPr lang="en-US" altLang="en-US" sz="1400" smtClean="0"/>
              <a:t>image(smooth_ii)</a:t>
            </a:r>
          </a:p>
          <a:p>
            <a:pPr eaLnBrk="1" hangingPunct="1"/>
            <a:r>
              <a:rPr lang="en-US" altLang="en-US" sz="1400" smtClean="0"/>
              <a:t>ylabel('smoothed image')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 dirty="0"/>
          </a:p>
        </p:txBody>
      </p:sp>
      <p:sp>
        <p:nvSpPr>
          <p:cNvPr id="5018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4C6348D-4564-42DD-8DA1-FA4AF0055A5B}" type="slidenum">
              <a:rPr lang="en-US" altLang="en-US">
                <a:solidFill>
                  <a:srgbClr val="898989"/>
                </a:solidFill>
              </a:rPr>
              <a:pPr/>
              <a:t>50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5018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1447800"/>
            <a:ext cx="3200400" cy="5045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Worksheet 3.5 </a:t>
            </a:r>
          </a:p>
        </p:txBody>
      </p:sp>
      <p:sp>
        <p:nvSpPr>
          <p:cNvPr id="5120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Write the algorithm for smoothing an image.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5120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CEFE49-454E-4F40-AEB4-0A08D3885494}" type="slidenum">
              <a:rPr lang="en-US" altLang="en-US">
                <a:solidFill>
                  <a:srgbClr val="898989"/>
                </a:solidFill>
              </a:rPr>
              <a:pPr/>
              <a:t>51</a:t>
            </a:fld>
            <a:endParaRPr lang="en-US" altLang="en-US">
              <a:solidFill>
                <a:srgbClr val="898989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small summary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If you convolve an image I with an edge mask, you get an edge image.</a:t>
            </a:r>
          </a:p>
          <a:p>
            <a:pPr eaLnBrk="1" hangingPunct="1"/>
            <a:r>
              <a:rPr lang="en-US" altLang="en-US" smtClean="0"/>
              <a:t>If you convolve an image I with a smoothing mask, you get a smoothed image.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52228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273192E-904D-4D04-A1DA-AAD30F749B7F}" type="slidenum">
              <a:rPr lang="en-US" altLang="en-US"/>
              <a:pPr/>
              <a:t>52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smtClean="0"/>
              <a:t>A more formal smoothing  filter is the Gaussian filter</a:t>
            </a:r>
            <a:endParaRPr lang="en-US" altLang="en-US" sz="3200" smtClean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Smoothing_image(I)= Gaussian (I)</a:t>
            </a:r>
          </a:p>
          <a:p>
            <a:pPr eaLnBrk="1" hangingPunct="1"/>
            <a:r>
              <a:rPr lang="en-US" altLang="zh-CN" smtClean="0"/>
              <a:t>= Gaussain_mask*I</a:t>
            </a:r>
          </a:p>
          <a:p>
            <a:pPr eaLnBrk="1" hangingPunct="1"/>
            <a:r>
              <a:rPr lang="en-US" altLang="zh-CN" smtClean="0"/>
              <a:t>How to get the Gaussian mask?</a:t>
            </a:r>
          </a:p>
          <a:p>
            <a:pPr lvl="1" eaLnBrk="1" hangingPunct="1"/>
            <a:r>
              <a:rPr lang="en-US" altLang="zh-CN" smtClean="0"/>
              <a:t>See following slides</a:t>
            </a:r>
            <a:endParaRPr lang="en-US" altLang="en-US" smtClean="0"/>
          </a:p>
        </p:txBody>
      </p:sp>
      <p:sp>
        <p:nvSpPr>
          <p:cNvPr id="5325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5325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DA9785A-F259-4B68-933C-02B7F74D8D13}" type="slidenum">
              <a:rPr lang="en-US" altLang="en-US"/>
              <a:pPr/>
              <a:t>53</a:t>
            </a:fld>
            <a:endParaRPr lang="en-US" altLang="en-US"/>
          </a:p>
        </p:txBody>
      </p:sp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703638"/>
            <a:ext cx="4643438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5" name="TextBox 1"/>
          <p:cNvSpPr txBox="1">
            <a:spLocks noChangeArrowheads="1"/>
          </p:cNvSpPr>
          <p:nvPr/>
        </p:nvSpPr>
        <p:spPr bwMode="auto">
          <a:xfrm>
            <a:off x="762000" y="5992813"/>
            <a:ext cx="36449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100"/>
              <a:t>http://en.wikipedia.org/wiki/Normal_distribution</a:t>
            </a:r>
          </a:p>
        </p:txBody>
      </p:sp>
      <p:sp>
        <p:nvSpPr>
          <p:cNvPr id="53256" name="TextBox 2"/>
          <p:cNvSpPr txBox="1">
            <a:spLocks noChangeArrowheads="1"/>
          </p:cNvSpPr>
          <p:nvPr/>
        </p:nvSpPr>
        <p:spPr bwMode="auto">
          <a:xfrm>
            <a:off x="990600" y="4054475"/>
            <a:ext cx="3048000" cy="14779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b="1" u="sng"/>
              <a:t>Standard</a:t>
            </a:r>
            <a:r>
              <a:rPr lang="en-US" altLang="en-US" u="sng"/>
              <a:t> Normal distribution</a:t>
            </a:r>
            <a:r>
              <a:rPr lang="en-US" altLang="en-US"/>
              <a:t>:</a:t>
            </a:r>
          </a:p>
          <a:p>
            <a:r>
              <a:rPr lang="en-US" altLang="en-US"/>
              <a:t>Red line, when mean(</a:t>
            </a:r>
            <a:r>
              <a:rPr lang="en-US" altLang="en-US">
                <a:sym typeface="Symbol" pitchFamily="18" charset="2"/>
              </a:rPr>
              <a:t></a:t>
            </a:r>
            <a:r>
              <a:rPr lang="en-US" altLang="en-US"/>
              <a:t>)=0, Sigma (</a:t>
            </a:r>
            <a:r>
              <a:rPr lang="en-US" altLang="en-US">
                <a:sym typeface="Symbol" pitchFamily="18" charset="2"/>
              </a:rPr>
              <a:t>)</a:t>
            </a:r>
            <a:r>
              <a:rPr lang="en-US" altLang="en-US"/>
              <a:t>=1)</a:t>
            </a:r>
          </a:p>
        </p:txBody>
      </p:sp>
      <p:sp>
        <p:nvSpPr>
          <p:cNvPr id="53257" name="TextBox 4"/>
          <p:cNvSpPr txBox="1">
            <a:spLocks noChangeArrowheads="1"/>
          </p:cNvSpPr>
          <p:nvPr/>
        </p:nvSpPr>
        <p:spPr bwMode="auto">
          <a:xfrm>
            <a:off x="5029200" y="3429000"/>
            <a:ext cx="3343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Probability density function</a:t>
            </a:r>
          </a:p>
          <a:p>
            <a:endParaRPr lang="en-US" alt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84450" y="4572000"/>
            <a:ext cx="3740150" cy="960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smtClean="0"/>
              <a:t>Properties of Gaussian (Normal) distribution</a:t>
            </a:r>
            <a:br>
              <a:rPr lang="en-US" altLang="en-US" sz="2800" smtClean="0"/>
            </a:br>
            <a:endParaRPr lang="en-US" altLang="en-US" sz="2800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04875"/>
            <a:ext cx="3886200" cy="5572125"/>
          </a:xfrm>
        </p:spPr>
        <p:txBody>
          <a:bodyPr/>
          <a:lstStyle/>
          <a:p>
            <a:r>
              <a:rPr lang="en-US" altLang="en-US" sz="2400" b="1" u="sng" smtClean="0"/>
              <a:t>Standard</a:t>
            </a:r>
            <a:r>
              <a:rPr lang="en-US" altLang="en-US" sz="2400" u="sng" smtClean="0"/>
              <a:t> Normal distribution</a:t>
            </a:r>
            <a:r>
              <a:rPr lang="en-US" altLang="en-US" sz="2400" smtClean="0"/>
              <a:t>:</a:t>
            </a:r>
          </a:p>
          <a:p>
            <a:r>
              <a:rPr lang="en-US" altLang="en-US" sz="2400" smtClean="0"/>
              <a:t>Red line, when mean(</a:t>
            </a:r>
            <a:r>
              <a:rPr lang="en-US" altLang="en-US" sz="2400" smtClean="0">
                <a:sym typeface="Symbol" pitchFamily="18" charset="2"/>
              </a:rPr>
              <a:t></a:t>
            </a:r>
            <a:r>
              <a:rPr lang="en-US" altLang="en-US" sz="2400" smtClean="0"/>
              <a:t>)=0, Sigma (</a:t>
            </a:r>
            <a:r>
              <a:rPr lang="en-US" altLang="en-US" sz="2400" smtClean="0">
                <a:sym typeface="Symbol" pitchFamily="18" charset="2"/>
              </a:rPr>
              <a:t>)</a:t>
            </a:r>
            <a:r>
              <a:rPr lang="en-US" altLang="en-US" sz="2400" smtClean="0"/>
              <a:t>=1</a:t>
            </a:r>
          </a:p>
          <a:p>
            <a:pPr lvl="1" eaLnBrk="1" hangingPunct="1"/>
            <a:r>
              <a:rPr lang="en-US" altLang="en-US" sz="1800" smtClean="0"/>
              <a:t>At</a:t>
            </a:r>
            <a:r>
              <a:rPr lang="en-US" altLang="en-US" sz="1800" smtClean="0">
                <a:sym typeface="Symbol" pitchFamily="18" charset="2"/>
              </a:rPr>
              <a:t> (x-)=0,  =1 </a:t>
            </a:r>
          </a:p>
          <a:p>
            <a:pPr lvl="1" eaLnBrk="1" hangingPunct="1"/>
            <a:r>
              <a:rPr lang="en-US" altLang="en-US" sz="1800" smtClean="0">
                <a:sym typeface="Symbol" pitchFamily="18" charset="2"/>
              </a:rPr>
              <a:t>G(x)</a:t>
            </a:r>
            <a:r>
              <a:rPr lang="en-US" altLang="en-US" sz="1800" smtClean="0"/>
              <a:t>  =1/sqrt(2*pi</a:t>
            </a:r>
            <a:r>
              <a:rPr lang="en-US" altLang="en-US" sz="1800" smtClean="0">
                <a:sym typeface="Symbol" pitchFamily="18" charset="2"/>
              </a:rPr>
              <a:t>)=0.3989</a:t>
            </a:r>
          </a:p>
          <a:p>
            <a:pPr eaLnBrk="1" hangingPunct="1"/>
            <a:r>
              <a:rPr lang="en-US" altLang="en-US" sz="2000" smtClean="0">
                <a:sym typeface="Symbol" pitchFamily="18" charset="2"/>
              </a:rPr>
              <a:t>At x=1*, drops off to </a:t>
            </a:r>
          </a:p>
          <a:p>
            <a:pPr lvl="1" eaLnBrk="1" hangingPunct="1"/>
            <a:r>
              <a:rPr lang="en-US" altLang="en-US" sz="1600" smtClean="0"/>
              <a:t>(1/sqrt(2*pi))*exp(-1^1/2)=0.2420</a:t>
            </a:r>
          </a:p>
          <a:p>
            <a:pPr lvl="1" eaLnBrk="1" hangingPunct="1"/>
            <a:r>
              <a:rPr lang="en-US" altLang="en-US" sz="1600" smtClean="0"/>
              <a:t>Area covered 68.2%</a:t>
            </a:r>
          </a:p>
          <a:p>
            <a:pPr eaLnBrk="1" hangingPunct="1"/>
            <a:r>
              <a:rPr lang="en-US" altLang="en-US" sz="2000" smtClean="0">
                <a:sym typeface="Symbol" pitchFamily="18" charset="2"/>
              </a:rPr>
              <a:t>At x=2*, drops off to </a:t>
            </a:r>
          </a:p>
          <a:p>
            <a:pPr lvl="1" eaLnBrk="1" hangingPunct="1"/>
            <a:r>
              <a:rPr lang="en-US" altLang="en-US" sz="1600" smtClean="0"/>
              <a:t>(1/sqrt(2*pi))*exp(-2^2/2)= 0.0540 </a:t>
            </a:r>
          </a:p>
          <a:p>
            <a:pPr lvl="1" eaLnBrk="1" hangingPunct="1"/>
            <a:r>
              <a:rPr lang="en-US" altLang="en-US" sz="1600" smtClean="0"/>
              <a:t>Area covered 95.44%</a:t>
            </a:r>
          </a:p>
          <a:p>
            <a:pPr eaLnBrk="1" hangingPunct="1"/>
            <a:r>
              <a:rPr lang="en-US" altLang="en-US" sz="2000" smtClean="0">
                <a:sym typeface="Symbol" pitchFamily="18" charset="2"/>
              </a:rPr>
              <a:t>At x=3*, drops off to </a:t>
            </a:r>
          </a:p>
          <a:p>
            <a:pPr lvl="1" eaLnBrk="1" hangingPunct="1"/>
            <a:r>
              <a:rPr lang="en-US" altLang="en-US" sz="1600" smtClean="0"/>
              <a:t>(1/sqrt(2*pi))*exp(-2^2/2)= ?? (exercise)</a:t>
            </a:r>
          </a:p>
          <a:p>
            <a:pPr lvl="1" eaLnBrk="1" hangingPunct="1"/>
            <a:r>
              <a:rPr lang="en-US" altLang="en-US" sz="1600" smtClean="0"/>
              <a:t>Area covered 99.73%</a:t>
            </a:r>
          </a:p>
          <a:p>
            <a:pPr lvl="1" eaLnBrk="1" hangingPunct="1"/>
            <a:endParaRPr lang="en-US" altLang="en-US" sz="1600" smtClean="0"/>
          </a:p>
          <a:p>
            <a:pPr eaLnBrk="1" hangingPunct="1">
              <a:buFont typeface="Arial" charset="0"/>
              <a:buNone/>
            </a:pPr>
            <a:endParaRPr lang="en-US" altLang="en-US" sz="2000" smtClean="0">
              <a:sym typeface="Symbol" pitchFamily="18" charset="2"/>
            </a:endParaRPr>
          </a:p>
          <a:p>
            <a:pPr eaLnBrk="1" hangingPunct="1"/>
            <a:endParaRPr lang="en-US" altLang="en-US" sz="2000" smtClean="0">
              <a:sym typeface="Symbol" pitchFamily="18" charset="2"/>
            </a:endParaRPr>
          </a:p>
          <a:p>
            <a:pPr eaLnBrk="1" hangingPunct="1"/>
            <a:endParaRPr lang="en-US" altLang="en-US" sz="2000" smtClean="0"/>
          </a:p>
        </p:txBody>
      </p:sp>
      <p:sp>
        <p:nvSpPr>
          <p:cNvPr id="5427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54277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286500" y="63785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981850-90F0-48CF-AAB3-05B43E975053}" type="slidenum">
              <a:rPr lang="en-US" altLang="en-US"/>
              <a:pPr/>
              <a:t>54</a:t>
            </a:fld>
            <a:endParaRPr lang="en-US" altLang="en-US"/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111375"/>
            <a:ext cx="33528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9" name="TextBox 1"/>
          <p:cNvSpPr txBox="1">
            <a:spLocks noChangeArrowheads="1"/>
          </p:cNvSpPr>
          <p:nvPr/>
        </p:nvSpPr>
        <p:spPr bwMode="auto">
          <a:xfrm>
            <a:off x="4610100" y="6262688"/>
            <a:ext cx="36449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100"/>
              <a:t>http://en.wikipedia.org/wiki/Normal_distribution</a:t>
            </a:r>
          </a:p>
        </p:txBody>
      </p:sp>
      <p:sp>
        <p:nvSpPr>
          <p:cNvPr id="54280" name="TextBox 4"/>
          <p:cNvSpPr txBox="1">
            <a:spLocks noChangeArrowheads="1"/>
          </p:cNvSpPr>
          <p:nvPr/>
        </p:nvSpPr>
        <p:spPr bwMode="auto">
          <a:xfrm>
            <a:off x="4591050" y="1317625"/>
            <a:ext cx="23431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Probability density function</a:t>
            </a:r>
          </a:p>
          <a:p>
            <a:endParaRPr lang="en-US" alt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282" name="Object 3"/>
          <p:cNvGraphicFramePr>
            <a:graphicFrameLocks noChangeAspect="1"/>
          </p:cNvGraphicFramePr>
          <p:nvPr/>
        </p:nvGraphicFramePr>
        <p:xfrm>
          <a:off x="7554913" y="636588"/>
          <a:ext cx="155892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5" name="公式" r:id="rId4" imgW="1358900" imgH="1993900" progId="Equation.3">
                  <p:embed/>
                </p:oleObj>
              </mc:Choice>
              <mc:Fallback>
                <p:oleObj name="公式" r:id="rId4" imgW="1358900" imgH="1993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4913" y="636588"/>
                        <a:ext cx="1558925" cy="2286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>
            <a:off x="3581400" y="3048000"/>
            <a:ext cx="2819400" cy="1501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84" name="Picture 5" descr="File:Standard deviation diagram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371975"/>
            <a:ext cx="381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5" name="TextBox 20"/>
          <p:cNvSpPr txBox="1">
            <a:spLocks noChangeArrowheads="1"/>
          </p:cNvSpPr>
          <p:nvPr/>
        </p:nvSpPr>
        <p:spPr bwMode="auto">
          <a:xfrm>
            <a:off x="6838950" y="4164013"/>
            <a:ext cx="16764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b="1" u="sng"/>
              <a:t>Standard</a:t>
            </a:r>
            <a:r>
              <a:rPr lang="en-US" altLang="en-US" u="sng"/>
              <a:t> Normal distribution</a:t>
            </a:r>
            <a:endParaRPr lang="en-US" alt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457700" y="5127625"/>
            <a:ext cx="2514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62400" y="3810000"/>
            <a:ext cx="677863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419600" y="5737225"/>
            <a:ext cx="2514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62400" y="4767263"/>
            <a:ext cx="647700" cy="9477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TextBox 29"/>
          <p:cNvSpPr txBox="1">
            <a:spLocks noChangeArrowheads="1"/>
          </p:cNvSpPr>
          <p:nvPr/>
        </p:nvSpPr>
        <p:spPr bwMode="auto">
          <a:xfrm>
            <a:off x="4822825" y="4465638"/>
            <a:ext cx="146367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600"/>
              <a:t>Area covered</a:t>
            </a:r>
          </a:p>
          <a:p>
            <a:r>
              <a:rPr lang="en-US" altLang="en-US" sz="1600"/>
              <a:t>(total=</a:t>
            </a:r>
          </a:p>
          <a:p>
            <a:r>
              <a:rPr lang="en-US" altLang="en-US" sz="1600"/>
              <a:t>100%)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762625" y="4975225"/>
            <a:ext cx="142875" cy="152400"/>
          </a:xfrm>
          <a:prstGeom prst="straightConnector1">
            <a:avLst/>
          </a:prstGeom>
          <a:ln w="38100" cmpd="thinThick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2" name="TextBox 1"/>
          <p:cNvSpPr txBox="1">
            <a:spLocks noChangeArrowheads="1"/>
          </p:cNvSpPr>
          <p:nvPr/>
        </p:nvSpPr>
        <p:spPr bwMode="auto">
          <a:xfrm>
            <a:off x="4152900" y="186531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</a:t>
            </a:r>
          </a:p>
        </p:txBody>
      </p:sp>
      <p:sp>
        <p:nvSpPr>
          <p:cNvPr id="54293" name="TextBox 21"/>
          <p:cNvSpPr txBox="1">
            <a:spLocks noChangeArrowheads="1"/>
          </p:cNvSpPr>
          <p:nvPr/>
        </p:nvSpPr>
        <p:spPr bwMode="auto">
          <a:xfrm>
            <a:off x="4457700" y="4295775"/>
            <a:ext cx="365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Gaussian (Normal) functions 1D,2D</a:t>
            </a:r>
            <a:endParaRPr lang="en-US" altLang="en-US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 </a:t>
            </a:r>
          </a:p>
        </p:txBody>
      </p:sp>
      <p:graphicFrame>
        <p:nvGraphicFramePr>
          <p:cNvPr id="55300" name="Object 11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718300" y="1962150"/>
          <a:ext cx="12620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7" name="公式" r:id="rId3" imgW="634725" imgH="253890" progId="Equation.3">
                  <p:embed/>
                </p:oleObj>
              </mc:Choice>
              <mc:Fallback>
                <p:oleObj name="公式" r:id="rId3" imgW="634725" imgH="253890" progId="Equation.3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300" y="1962150"/>
                        <a:ext cx="12620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990600" y="4006850"/>
          <a:ext cx="2830513" cy="191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8" name="公式" r:id="rId5" imgW="1371600" imgH="927100" progId="Equation.3">
                  <p:embed/>
                </p:oleObj>
              </mc:Choice>
              <mc:Fallback>
                <p:oleObj name="公式" r:id="rId5" imgW="1371600" imgH="9271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06850"/>
                        <a:ext cx="2830513" cy="1912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5530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D96945-6D01-419D-B56B-5668F53AD474}" type="slidenum">
              <a:rPr lang="en-US" altLang="en-US"/>
              <a:pPr/>
              <a:t>55</a:t>
            </a:fld>
            <a:endParaRPr lang="en-US" altLang="en-US"/>
          </a:p>
        </p:txBody>
      </p:sp>
      <p:graphicFrame>
        <p:nvGraphicFramePr>
          <p:cNvPr id="55304" name="Object 5"/>
          <p:cNvGraphicFramePr>
            <a:graphicFrameLocks noChangeAspect="1"/>
          </p:cNvGraphicFramePr>
          <p:nvPr/>
        </p:nvGraphicFramePr>
        <p:xfrm>
          <a:off x="1003300" y="1600200"/>
          <a:ext cx="2870200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9" name="公式" r:id="rId7" imgW="1447800" imgH="1168400" progId="Equation.3">
                  <p:embed/>
                </p:oleObj>
              </mc:Choice>
              <mc:Fallback>
                <p:oleObj name="公式" r:id="rId7" imgW="1447800" imgH="1168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600200"/>
                        <a:ext cx="2870200" cy="23145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Freeform 6"/>
          <p:cNvSpPr>
            <a:spLocks/>
          </p:cNvSpPr>
          <p:nvPr/>
        </p:nvSpPr>
        <p:spPr bwMode="auto">
          <a:xfrm>
            <a:off x="5181600" y="2438400"/>
            <a:ext cx="1981200" cy="1016000"/>
          </a:xfrm>
          <a:custGeom>
            <a:avLst/>
            <a:gdLst>
              <a:gd name="T0" fmla="*/ 0 w 1248"/>
              <a:gd name="T1" fmla="*/ 2147483647 h 640"/>
              <a:gd name="T2" fmla="*/ 2147483647 w 1248"/>
              <a:gd name="T3" fmla="*/ 2147483647 h 640"/>
              <a:gd name="T4" fmla="*/ 2147483647 w 1248"/>
              <a:gd name="T5" fmla="*/ 2147483647 h 640"/>
              <a:gd name="T6" fmla="*/ 2147483647 w 1248"/>
              <a:gd name="T7" fmla="*/ 2147483647 h 640"/>
              <a:gd name="T8" fmla="*/ 2147483647 w 1248"/>
              <a:gd name="T9" fmla="*/ 0 h 640"/>
              <a:gd name="T10" fmla="*/ 2147483647 w 1248"/>
              <a:gd name="T11" fmla="*/ 2147483647 h 640"/>
              <a:gd name="T12" fmla="*/ 2147483647 w 1248"/>
              <a:gd name="T13" fmla="*/ 2147483647 h 640"/>
              <a:gd name="T14" fmla="*/ 2147483647 w 1248"/>
              <a:gd name="T15" fmla="*/ 2147483647 h 640"/>
              <a:gd name="T16" fmla="*/ 2147483647 w 1248"/>
              <a:gd name="T17" fmla="*/ 2147483647 h 640"/>
              <a:gd name="T18" fmla="*/ 2147483647 w 1248"/>
              <a:gd name="T19" fmla="*/ 2147483647 h 6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48" h="640">
                <a:moveTo>
                  <a:pt x="0" y="624"/>
                </a:moveTo>
                <a:cubicBezTo>
                  <a:pt x="88" y="604"/>
                  <a:pt x="176" y="584"/>
                  <a:pt x="240" y="528"/>
                </a:cubicBezTo>
                <a:cubicBezTo>
                  <a:pt x="304" y="472"/>
                  <a:pt x="344" y="360"/>
                  <a:pt x="384" y="288"/>
                </a:cubicBezTo>
                <a:cubicBezTo>
                  <a:pt x="424" y="216"/>
                  <a:pt x="440" y="144"/>
                  <a:pt x="480" y="96"/>
                </a:cubicBezTo>
                <a:cubicBezTo>
                  <a:pt x="520" y="48"/>
                  <a:pt x="576" y="0"/>
                  <a:pt x="624" y="0"/>
                </a:cubicBezTo>
                <a:cubicBezTo>
                  <a:pt x="672" y="0"/>
                  <a:pt x="720" y="32"/>
                  <a:pt x="768" y="96"/>
                </a:cubicBezTo>
                <a:cubicBezTo>
                  <a:pt x="816" y="160"/>
                  <a:pt x="872" y="312"/>
                  <a:pt x="912" y="384"/>
                </a:cubicBezTo>
                <a:cubicBezTo>
                  <a:pt x="952" y="456"/>
                  <a:pt x="968" y="488"/>
                  <a:pt x="1008" y="528"/>
                </a:cubicBezTo>
                <a:cubicBezTo>
                  <a:pt x="1048" y="568"/>
                  <a:pt x="1112" y="608"/>
                  <a:pt x="1152" y="624"/>
                </a:cubicBezTo>
                <a:cubicBezTo>
                  <a:pt x="1192" y="640"/>
                  <a:pt x="1220" y="632"/>
                  <a:pt x="1248" y="62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6" name="Line 7"/>
          <p:cNvSpPr>
            <a:spLocks noChangeShapeType="1"/>
          </p:cNvSpPr>
          <p:nvPr/>
        </p:nvSpPr>
        <p:spPr bwMode="auto">
          <a:xfrm flipH="1">
            <a:off x="7162800" y="34290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7" name="Line 8"/>
          <p:cNvSpPr>
            <a:spLocks noChangeShapeType="1"/>
          </p:cNvSpPr>
          <p:nvPr/>
        </p:nvSpPr>
        <p:spPr bwMode="auto">
          <a:xfrm>
            <a:off x="6172200" y="20574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9"/>
          <p:cNvSpPr>
            <a:spLocks noChangeShapeType="1"/>
          </p:cNvSpPr>
          <p:nvPr/>
        </p:nvSpPr>
        <p:spPr bwMode="auto">
          <a:xfrm>
            <a:off x="4572000" y="3429000"/>
            <a:ext cx="3581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Text Box 10"/>
          <p:cNvSpPr txBox="1">
            <a:spLocks noChangeArrowheads="1"/>
          </p:cNvSpPr>
          <p:nvPr/>
        </p:nvSpPr>
        <p:spPr bwMode="auto">
          <a:xfrm>
            <a:off x="6003925" y="1631950"/>
            <a:ext cx="703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G(x)</a:t>
            </a:r>
          </a:p>
        </p:txBody>
      </p:sp>
      <p:pic>
        <p:nvPicPr>
          <p:cNvPr id="55310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495800"/>
            <a:ext cx="18859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11" name="Line 13"/>
          <p:cNvSpPr>
            <a:spLocks noChangeShapeType="1"/>
          </p:cNvSpPr>
          <p:nvPr/>
        </p:nvSpPr>
        <p:spPr bwMode="auto">
          <a:xfrm flipV="1">
            <a:off x="5943600" y="5715000"/>
            <a:ext cx="1676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4"/>
          <p:cNvSpPr>
            <a:spLocks noChangeShapeType="1"/>
          </p:cNvSpPr>
          <p:nvPr/>
        </p:nvSpPr>
        <p:spPr bwMode="auto">
          <a:xfrm flipH="1" flipV="1">
            <a:off x="4953000" y="5486400"/>
            <a:ext cx="9906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Text Box 15"/>
          <p:cNvSpPr txBox="1">
            <a:spLocks noChangeArrowheads="1"/>
          </p:cNvSpPr>
          <p:nvPr/>
        </p:nvSpPr>
        <p:spPr bwMode="auto">
          <a:xfrm>
            <a:off x="7604125" y="5518150"/>
            <a:ext cx="319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55314" name="Text Box 16"/>
          <p:cNvSpPr txBox="1">
            <a:spLocks noChangeArrowheads="1"/>
          </p:cNvSpPr>
          <p:nvPr/>
        </p:nvSpPr>
        <p:spPr bwMode="auto">
          <a:xfrm>
            <a:off x="4632325" y="5365750"/>
            <a:ext cx="319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y</a:t>
            </a:r>
          </a:p>
        </p:txBody>
      </p:sp>
      <p:sp>
        <p:nvSpPr>
          <p:cNvPr id="55315" name="Text Box 17"/>
          <p:cNvSpPr txBox="1">
            <a:spLocks noChangeArrowheads="1"/>
          </p:cNvSpPr>
          <p:nvPr/>
        </p:nvSpPr>
        <p:spPr bwMode="auto">
          <a:xfrm>
            <a:off x="8061325" y="3308350"/>
            <a:ext cx="319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55316" name="Text Box 18"/>
          <p:cNvSpPr txBox="1">
            <a:spLocks noChangeArrowheads="1"/>
          </p:cNvSpPr>
          <p:nvPr/>
        </p:nvSpPr>
        <p:spPr bwMode="auto">
          <a:xfrm>
            <a:off x="6003925" y="3536950"/>
            <a:ext cx="3175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>
                <a:sym typeface="Symbol" pitchFamily="18" charset="2"/>
              </a:rPr>
              <a:t></a:t>
            </a:r>
            <a:endParaRPr lang="en-US" altLang="en-US"/>
          </a:p>
        </p:txBody>
      </p:sp>
      <p:sp>
        <p:nvSpPr>
          <p:cNvPr id="55317" name="Line 19"/>
          <p:cNvSpPr>
            <a:spLocks noChangeShapeType="1"/>
          </p:cNvSpPr>
          <p:nvPr/>
        </p:nvSpPr>
        <p:spPr bwMode="auto">
          <a:xfrm>
            <a:off x="5943600" y="243840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8" name="Line 20"/>
          <p:cNvSpPr>
            <a:spLocks noChangeShapeType="1"/>
          </p:cNvSpPr>
          <p:nvPr/>
        </p:nvSpPr>
        <p:spPr bwMode="auto">
          <a:xfrm>
            <a:off x="6553200" y="5715000"/>
            <a:ext cx="4572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Text Box 21"/>
          <p:cNvSpPr txBox="1">
            <a:spLocks noChangeArrowheads="1"/>
          </p:cNvSpPr>
          <p:nvPr/>
        </p:nvSpPr>
        <p:spPr bwMode="auto">
          <a:xfrm>
            <a:off x="6918325" y="5746750"/>
            <a:ext cx="40957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>
                <a:sym typeface="Symbol" pitchFamily="18" charset="2"/>
              </a:rPr>
              <a:t></a:t>
            </a:r>
            <a:r>
              <a:rPr lang="en-US" altLang="en-US" baseline="-25000"/>
              <a:t>x</a:t>
            </a:r>
          </a:p>
        </p:txBody>
      </p:sp>
      <p:sp>
        <p:nvSpPr>
          <p:cNvPr id="55320" name="Line 22"/>
          <p:cNvSpPr>
            <a:spLocks noChangeShapeType="1"/>
          </p:cNvSpPr>
          <p:nvPr/>
        </p:nvSpPr>
        <p:spPr bwMode="auto">
          <a:xfrm flipH="1">
            <a:off x="5105400" y="5638800"/>
            <a:ext cx="762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1" name="Text Box 23"/>
          <p:cNvSpPr txBox="1">
            <a:spLocks noChangeArrowheads="1"/>
          </p:cNvSpPr>
          <p:nvPr/>
        </p:nvSpPr>
        <p:spPr bwMode="auto">
          <a:xfrm>
            <a:off x="4648200" y="5715000"/>
            <a:ext cx="40957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>
                <a:sym typeface="Symbol" pitchFamily="18" charset="2"/>
              </a:rPr>
              <a:t></a:t>
            </a:r>
            <a:r>
              <a:rPr lang="en-US" altLang="en-US" baseline="-25000"/>
              <a:t>y</a:t>
            </a:r>
          </a:p>
        </p:txBody>
      </p:sp>
      <p:sp>
        <p:nvSpPr>
          <p:cNvPr id="55322" name="Text Box 25"/>
          <p:cNvSpPr txBox="1">
            <a:spLocks noChangeArrowheads="1"/>
          </p:cNvSpPr>
          <p:nvPr/>
        </p:nvSpPr>
        <p:spPr bwMode="auto">
          <a:xfrm>
            <a:off x="4308475" y="1820863"/>
            <a:ext cx="1744663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1-D Gaussian</a:t>
            </a:r>
          </a:p>
        </p:txBody>
      </p:sp>
      <p:sp>
        <p:nvSpPr>
          <p:cNvPr id="55323" name="Text Box 26"/>
          <p:cNvSpPr txBox="1">
            <a:spLocks noChangeArrowheads="1"/>
          </p:cNvSpPr>
          <p:nvPr/>
        </p:nvSpPr>
        <p:spPr bwMode="auto">
          <a:xfrm>
            <a:off x="4308475" y="4495800"/>
            <a:ext cx="1744663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2-D Gaussian</a:t>
            </a:r>
          </a:p>
        </p:txBody>
      </p:sp>
      <p:sp>
        <p:nvSpPr>
          <p:cNvPr id="55324" name="Line 19"/>
          <p:cNvSpPr>
            <a:spLocks noChangeShapeType="1"/>
          </p:cNvSpPr>
          <p:nvPr/>
        </p:nvSpPr>
        <p:spPr bwMode="auto">
          <a:xfrm>
            <a:off x="6092825" y="480060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5325" name="Object 2"/>
          <p:cNvGraphicFramePr>
            <a:graphicFrameLocks noGrp="1" noChangeAspect="1"/>
          </p:cNvGraphicFramePr>
          <p:nvPr/>
        </p:nvGraphicFramePr>
        <p:xfrm>
          <a:off x="7056438" y="4343400"/>
          <a:ext cx="1208087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0" name="公式" r:id="rId10" imgW="507780" imgH="203112" progId="Equation.3">
                  <p:embed/>
                </p:oleObj>
              </mc:Choice>
              <mc:Fallback>
                <p:oleObj name="公式" r:id="rId10" imgW="507780" imgH="203112" progId="Equation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6438" y="4343400"/>
                        <a:ext cx="1208087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Connector 30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5181600" cy="11398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smtClean="0"/>
              <a:t>Intuition of Gaussian (Normal) distribution?</a:t>
            </a:r>
            <a:endParaRPr lang="en-US" altLang="en-US" sz="320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105400" cy="4530725"/>
          </a:xfrm>
        </p:spPr>
        <p:txBody>
          <a:bodyPr/>
          <a:lstStyle/>
          <a:p>
            <a:pPr eaLnBrk="1" hangingPunct="1"/>
            <a:r>
              <a:rPr lang="en-US" altLang="zh-CN" sz="3000" smtClean="0"/>
              <a:t>Like you play darts many times (e,g, 1000)</a:t>
            </a:r>
          </a:p>
          <a:p>
            <a:pPr lvl="1" eaLnBrk="1" hangingPunct="1"/>
            <a:r>
              <a:rPr lang="en-US" altLang="zh-CN" sz="2600" smtClean="0"/>
              <a:t>Aim at (mean_x,mean_y)</a:t>
            </a:r>
          </a:p>
          <a:p>
            <a:pPr lvl="1" eaLnBrk="1" hangingPunct="1"/>
            <a:r>
              <a:rPr lang="en-US" altLang="zh-CN" sz="2600" smtClean="0"/>
              <a:t>If you are good player , standard deviation </a:t>
            </a:r>
            <a:r>
              <a:rPr lang="en-US" altLang="zh-CN" sz="2600" smtClean="0">
                <a:sym typeface="Symbol" pitchFamily="18" charset="2"/>
              </a:rPr>
              <a:t>()</a:t>
            </a:r>
            <a:r>
              <a:rPr lang="en-US" altLang="zh-CN" sz="2600" smtClean="0"/>
              <a:t> is small. If you are bad, deviation </a:t>
            </a:r>
            <a:r>
              <a:rPr lang="en-US" altLang="zh-CN" sz="2600" smtClean="0">
                <a:sym typeface="Symbol" pitchFamily="18" charset="2"/>
              </a:rPr>
              <a:t>()</a:t>
            </a:r>
            <a:r>
              <a:rPr lang="en-US" altLang="zh-CN" sz="2600" smtClean="0"/>
              <a:t> is large.</a:t>
            </a:r>
            <a:endParaRPr lang="en-US" altLang="zh-CN" sz="2600" smtClean="0">
              <a:sym typeface="Symbol" pitchFamily="18" charset="2"/>
            </a:endParaRPr>
          </a:p>
          <a:p>
            <a:pPr lvl="1" eaLnBrk="1" hangingPunct="1"/>
            <a:r>
              <a:rPr lang="en-US" altLang="zh-CN" sz="2600" smtClean="0">
                <a:sym typeface="Symbol" pitchFamily="18" charset="2"/>
              </a:rPr>
              <a:t>The distribution is the counts of your dart landed at (x,y)</a:t>
            </a:r>
          </a:p>
          <a:p>
            <a:pPr lvl="1" eaLnBrk="1" hangingPunct="1"/>
            <a:r>
              <a:rPr lang="en-US" altLang="zh-CN" sz="2600" smtClean="0">
                <a:sym typeface="Symbol" pitchFamily="18" charset="2"/>
              </a:rPr>
              <a:t>The distribution is Gaussian</a:t>
            </a:r>
            <a:endParaRPr lang="en-US" altLang="zh-CN" sz="2600" smtClean="0"/>
          </a:p>
          <a:p>
            <a:pPr lvl="1" eaLnBrk="1" hangingPunct="1"/>
            <a:endParaRPr lang="en-US" altLang="en-US" sz="2600" smtClean="0"/>
          </a:p>
        </p:txBody>
      </p:sp>
      <p:sp>
        <p:nvSpPr>
          <p:cNvPr id="5632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5ED9985-7A56-486E-9F46-482B1751E53B}" type="slidenum">
              <a:rPr lang="en-US" altLang="en-US"/>
              <a:pPr/>
              <a:t>56</a:t>
            </a:fld>
            <a:endParaRPr lang="en-US" altLang="en-US"/>
          </a:p>
        </p:txBody>
      </p:sp>
      <p:pic>
        <p:nvPicPr>
          <p:cNvPr id="563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71600"/>
            <a:ext cx="2590800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114800"/>
            <a:ext cx="2133600" cy="168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8" name="Text Box 6"/>
          <p:cNvSpPr txBox="1">
            <a:spLocks noChangeArrowheads="1"/>
          </p:cNvSpPr>
          <p:nvPr/>
        </p:nvSpPr>
        <p:spPr bwMode="auto">
          <a:xfrm>
            <a:off x="5032375" y="6019800"/>
            <a:ext cx="381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200"/>
              <a:t>http://www.youtube.com/watch?v=2-EPvfFK1zw</a:t>
            </a:r>
          </a:p>
        </p:txBody>
      </p:sp>
      <p:sp>
        <p:nvSpPr>
          <p:cNvPr id="56329" name="Line 7"/>
          <p:cNvSpPr>
            <a:spLocks noChangeShapeType="1"/>
          </p:cNvSpPr>
          <p:nvPr/>
        </p:nvSpPr>
        <p:spPr bwMode="auto">
          <a:xfrm flipH="1">
            <a:off x="5943600" y="2743200"/>
            <a:ext cx="914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0" name="Line 8"/>
          <p:cNvSpPr>
            <a:spLocks noChangeShapeType="1"/>
          </p:cNvSpPr>
          <p:nvPr/>
        </p:nvSpPr>
        <p:spPr bwMode="auto">
          <a:xfrm>
            <a:off x="6858000" y="2743200"/>
            <a:ext cx="1752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1" name="Text Box 9"/>
          <p:cNvSpPr txBox="1">
            <a:spLocks noChangeArrowheads="1"/>
          </p:cNvSpPr>
          <p:nvPr/>
        </p:nvSpPr>
        <p:spPr bwMode="auto">
          <a:xfrm>
            <a:off x="8518525" y="2851150"/>
            <a:ext cx="319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>
                <a:ea typeface="SimSun" pitchFamily="2" charset="-122"/>
              </a:rPr>
              <a:t>x</a:t>
            </a:r>
            <a:endParaRPr lang="en-US" altLang="en-US"/>
          </a:p>
        </p:txBody>
      </p:sp>
      <p:sp>
        <p:nvSpPr>
          <p:cNvPr id="56332" name="Text Box 10"/>
          <p:cNvSpPr txBox="1">
            <a:spLocks noChangeArrowheads="1"/>
          </p:cNvSpPr>
          <p:nvPr/>
        </p:nvSpPr>
        <p:spPr bwMode="auto">
          <a:xfrm>
            <a:off x="5775325" y="3308350"/>
            <a:ext cx="319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>
                <a:ea typeface="SimSun" pitchFamily="2" charset="-122"/>
              </a:rPr>
              <a:t>y</a:t>
            </a:r>
            <a:endParaRPr lang="en-US" altLang="en-US"/>
          </a:p>
        </p:txBody>
      </p:sp>
      <p:sp>
        <p:nvSpPr>
          <p:cNvPr id="56333" name="Text Box 11"/>
          <p:cNvSpPr txBox="1">
            <a:spLocks noChangeArrowheads="1"/>
          </p:cNvSpPr>
          <p:nvPr/>
        </p:nvSpPr>
        <p:spPr bwMode="auto">
          <a:xfrm>
            <a:off x="8069263" y="3200400"/>
            <a:ext cx="10747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>
                <a:ea typeface="SimSun" pitchFamily="2" charset="-122"/>
              </a:rPr>
              <a:t>Mean_x</a:t>
            </a:r>
            <a:endParaRPr lang="en-US" altLang="en-US"/>
          </a:p>
        </p:txBody>
      </p:sp>
      <p:sp>
        <p:nvSpPr>
          <p:cNvPr id="56334" name="Line 12"/>
          <p:cNvSpPr>
            <a:spLocks noChangeShapeType="1"/>
          </p:cNvSpPr>
          <p:nvPr/>
        </p:nvSpPr>
        <p:spPr bwMode="auto">
          <a:xfrm>
            <a:off x="7772400" y="3124200"/>
            <a:ext cx="7620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5" name="Text Box 13"/>
          <p:cNvSpPr txBox="1">
            <a:spLocks noChangeArrowheads="1"/>
          </p:cNvSpPr>
          <p:nvPr/>
        </p:nvSpPr>
        <p:spPr bwMode="auto">
          <a:xfrm>
            <a:off x="6384925" y="3460750"/>
            <a:ext cx="1104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>
                <a:ea typeface="SimSun" pitchFamily="2" charset="-122"/>
              </a:rPr>
              <a:t>mean_y</a:t>
            </a:r>
            <a:endParaRPr lang="en-US" altLang="en-US"/>
          </a:p>
          <a:p>
            <a:endParaRPr lang="en-US" altLang="en-US"/>
          </a:p>
        </p:txBody>
      </p:sp>
      <p:sp>
        <p:nvSpPr>
          <p:cNvPr id="56336" name="Line 14"/>
          <p:cNvSpPr>
            <a:spLocks noChangeShapeType="1"/>
          </p:cNvSpPr>
          <p:nvPr/>
        </p:nvSpPr>
        <p:spPr bwMode="auto">
          <a:xfrm flipH="1">
            <a:off x="6705600" y="3200400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7" name="Line 15"/>
          <p:cNvSpPr>
            <a:spLocks noChangeShapeType="1"/>
          </p:cNvSpPr>
          <p:nvPr/>
        </p:nvSpPr>
        <p:spPr bwMode="auto">
          <a:xfrm flipH="1">
            <a:off x="7162800" y="533400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8" name="Line 16"/>
          <p:cNvSpPr>
            <a:spLocks noChangeShapeType="1"/>
          </p:cNvSpPr>
          <p:nvPr/>
        </p:nvSpPr>
        <p:spPr bwMode="auto">
          <a:xfrm flipH="1">
            <a:off x="7467600" y="11430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9" name="Line 17"/>
          <p:cNvSpPr>
            <a:spLocks noChangeShapeType="1"/>
          </p:cNvSpPr>
          <p:nvPr/>
        </p:nvSpPr>
        <p:spPr bwMode="auto">
          <a:xfrm>
            <a:off x="7162800" y="12192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40" name="Text Box 18"/>
          <p:cNvSpPr txBox="1">
            <a:spLocks noChangeArrowheads="1"/>
          </p:cNvSpPr>
          <p:nvPr/>
        </p:nvSpPr>
        <p:spPr bwMode="auto">
          <a:xfrm>
            <a:off x="7315200" y="533400"/>
            <a:ext cx="127476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>
                <a:ea typeface="SimSun" pitchFamily="2" charset="-122"/>
              </a:rPr>
              <a:t>standard </a:t>
            </a:r>
          </a:p>
          <a:p>
            <a:r>
              <a:rPr lang="en-US" altLang="zh-CN">
                <a:ea typeface="SimSun" pitchFamily="2" charset="-122"/>
              </a:rPr>
              <a:t>deviation</a:t>
            </a:r>
          </a:p>
          <a:p>
            <a:r>
              <a:rPr lang="en-US" altLang="zh-CN">
                <a:ea typeface="SimSun" pitchFamily="2" charset="-122"/>
              </a:rPr>
              <a:t> </a:t>
            </a:r>
            <a:r>
              <a:rPr lang="en-US" altLang="zh-CN">
                <a:ea typeface="SimSun" pitchFamily="2" charset="-122"/>
                <a:sym typeface="Symbol" pitchFamily="18" charset="2"/>
              </a:rPr>
              <a:t>()</a:t>
            </a:r>
            <a:endParaRPr lang="en-US" altLang="en-US">
              <a:sym typeface="Symbol" pitchFamily="18" charset="2"/>
            </a:endParaRPr>
          </a:p>
        </p:txBody>
      </p:sp>
      <p:sp>
        <p:nvSpPr>
          <p:cNvPr id="56341" name="Text Box 19"/>
          <p:cNvSpPr txBox="1">
            <a:spLocks noChangeArrowheads="1"/>
          </p:cNvSpPr>
          <p:nvPr/>
        </p:nvSpPr>
        <p:spPr bwMode="auto">
          <a:xfrm>
            <a:off x="6994525" y="184150"/>
            <a:ext cx="2314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>
                <a:ea typeface="SimSun" pitchFamily="2" charset="-122"/>
              </a:rPr>
              <a:t>(mean_x,mean_y)</a:t>
            </a:r>
            <a:endParaRPr lang="en-US" alt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43" name="TextBox 1"/>
          <p:cNvSpPr txBox="1">
            <a:spLocks noChangeArrowheads="1"/>
          </p:cNvSpPr>
          <p:nvPr/>
        </p:nvSpPr>
        <p:spPr bwMode="auto">
          <a:xfrm>
            <a:off x="381000" y="992188"/>
            <a:ext cx="9604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Week3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24400" cy="1143000"/>
          </a:xfrm>
        </p:spPr>
        <p:txBody>
          <a:bodyPr/>
          <a:lstStyle/>
          <a:p>
            <a:pPr algn="l"/>
            <a:r>
              <a:rPr lang="en-US" altLang="en-US" sz="2400" smtClean="0"/>
              <a:t>To generate a discrete (2N+1)x(2N+1) Gaussian mask for image processing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343400" cy="4525963"/>
          </a:xfrm>
        </p:spPr>
        <p:txBody>
          <a:bodyPr/>
          <a:lstStyle/>
          <a:p>
            <a:r>
              <a:rPr lang="en-US" altLang="en-US" sz="2000" smtClean="0"/>
              <a:t>Knowing that at 4 </a:t>
            </a:r>
            <a:r>
              <a:rPr lang="en-US" altLang="zh-CN" sz="2000" smtClean="0">
                <a:sym typeface="Symbol" pitchFamily="18" charset="2"/>
              </a:rPr>
              <a:t> </a:t>
            </a:r>
            <a:r>
              <a:rPr lang="en-US" altLang="en-US" sz="2000" smtClean="0"/>
              <a:t>it drops off to 0</a:t>
            </a:r>
          </a:p>
          <a:p>
            <a:r>
              <a:rPr lang="en-US" altLang="en-US" sz="2000" smtClean="0"/>
              <a:t>Set </a:t>
            </a:r>
            <a:r>
              <a:rPr lang="en-US" altLang="zh-CN" sz="2000" smtClean="0">
                <a:sym typeface="Symbol" pitchFamily="18" charset="2"/>
              </a:rPr>
              <a:t></a:t>
            </a:r>
            <a:r>
              <a:rPr lang="en-US" altLang="en-US" sz="2000" smtClean="0"/>
              <a:t> =N/4 will give  a useful Gaussian Mask (you can see it drops off to 0)</a:t>
            </a:r>
          </a:p>
          <a:p>
            <a:r>
              <a:rPr lang="en-US" altLang="en-US" sz="2000" smtClean="0"/>
              <a:t> Example: N=10, mask size=21x21</a:t>
            </a:r>
          </a:p>
          <a:p>
            <a:r>
              <a:rPr lang="en-US" altLang="en-US" sz="2000" smtClean="0"/>
              <a:t>Sigma=10/4=2.5; Peak  =0.0255</a:t>
            </a:r>
          </a:p>
          <a:p>
            <a:r>
              <a:rPr lang="en-US" altLang="en-US" sz="2000" smtClean="0"/>
              <a:t>Sum_all_elements=1</a:t>
            </a:r>
          </a:p>
          <a:p>
            <a:endParaRPr lang="en-US" altLang="en-US" sz="2000" smtClean="0"/>
          </a:p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3F0F749-5F29-47A5-A1A7-5A8A610AA072}" type="slidenum">
              <a:rPr lang="en-US" altLang="en-US">
                <a:solidFill>
                  <a:srgbClr val="898989"/>
                </a:solidFill>
              </a:rPr>
              <a:pPr/>
              <a:t>57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57350" name="TextBox 5"/>
          <p:cNvSpPr txBox="1">
            <a:spLocks noChangeArrowheads="1"/>
          </p:cNvSpPr>
          <p:nvPr/>
        </p:nvSpPr>
        <p:spPr bwMode="auto">
          <a:xfrm>
            <a:off x="863600" y="3886200"/>
            <a:ext cx="6815138" cy="2862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function demo_gauss_mask1 %matlab code</a:t>
            </a:r>
          </a:p>
          <a:p>
            <a:r>
              <a:rPr lang="en-US" altLang="en-US"/>
              <a:t>clear, N=10</a:t>
            </a:r>
          </a:p>
          <a:p>
            <a:r>
              <a:rPr lang="pt-BR" altLang="en-US"/>
              <a:t>[X,Y]=meshgrid(-N:N,-N:N);sigma =N/4;</a:t>
            </a:r>
          </a:p>
          <a:p>
            <a:r>
              <a:rPr lang="en-US" altLang="en-US"/>
              <a:t>G=1/(2*pi*sigma^2)*exp(-(X.^2+Y.^2)/(2*sigma^2));</a:t>
            </a:r>
          </a:p>
          <a:p>
            <a:r>
              <a:rPr lang="en-US" altLang="en-US"/>
              <a:t>G=G./sum(G(:)) %normalise it</a:t>
            </a:r>
          </a:p>
          <a:p>
            <a:r>
              <a:rPr lang="en-US" altLang="en-US"/>
              <a:t>'sigma is ', sigma</a:t>
            </a:r>
          </a:p>
          <a:p>
            <a:r>
              <a:rPr lang="en-US" altLang="en-US"/>
              <a:t>'sum(G(:)) is ',sum(G(:))</a:t>
            </a:r>
          </a:p>
          <a:p>
            <a:r>
              <a:rPr lang="en-US" altLang="en-US"/>
              <a:t>'max(max(G(:))) is',max(max(G(:)))</a:t>
            </a:r>
          </a:p>
          <a:p>
            <a:r>
              <a:rPr lang="en-US" altLang="en-US"/>
              <a:t>figure(1), clf</a:t>
            </a:r>
          </a:p>
          <a:p>
            <a:r>
              <a:rPr lang="en-US" altLang="en-US"/>
              <a:t>surfc(G)</a:t>
            </a:r>
          </a:p>
        </p:txBody>
      </p:sp>
      <p:pic>
        <p:nvPicPr>
          <p:cNvPr id="57351" name="Picture 2" descr="Z:\khwong\www2\cmsc5711\_matlab_octave\ch3_edge\gaussian21x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850900"/>
            <a:ext cx="406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4" descr="Z:\khwong\www2\cmsc5711\_matlab_octave\ch3_edge\g_mask7x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4559300"/>
            <a:ext cx="267176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12" descr="Z:\khwong\www2\cmsc5711\_matlab_octave\ch3_edge\g_mas5x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1219200"/>
            <a:ext cx="3090863" cy="231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450850" y="490538"/>
            <a:ext cx="5486400" cy="113982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CN" sz="3200" smtClean="0"/>
              <a:t>Gaussian Masks calculated by Matlab</a:t>
            </a:r>
            <a:br>
              <a:rPr lang="en-US" altLang="zh-CN" sz="3200" smtClean="0"/>
            </a:br>
            <a:endParaRPr lang="en-US" altLang="en-US" sz="2600" smtClean="0"/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30363"/>
            <a:ext cx="6019800" cy="48831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1300" smtClean="0"/>
              <a:t>function demo_gauss_mask1b %matlab code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clear, N=2</a:t>
            </a:r>
          </a:p>
          <a:p>
            <a:pPr>
              <a:lnSpc>
                <a:spcPct val="80000"/>
              </a:lnSpc>
            </a:pPr>
            <a:r>
              <a:rPr lang="pt-BR" altLang="en-US" sz="1300" smtClean="0"/>
              <a:t>[X,Y]=meshgrid(-N:N,-N:N);sigma =N/4;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G=1/(2*pi*sigma^2)*exp(-(X.^2+Y.^2)/(2*sigma^2));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G=G./sum(G(:)) %normalise it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'sigma is ', sigma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'sum(G(:)) is ',sum(G(:))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'max(max(G(:))) is',max(max(G(:)))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figure(2), clf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surfc(G)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title ('mask size is 5x5')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%%%%%%%%%%%%%%%%%%%%%%%%%%%%%%%%%%%%%%%%%%%%%%%%%%%%%%%%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clear, N=3</a:t>
            </a:r>
          </a:p>
          <a:p>
            <a:pPr>
              <a:lnSpc>
                <a:spcPct val="80000"/>
              </a:lnSpc>
            </a:pPr>
            <a:r>
              <a:rPr lang="pt-BR" altLang="en-US" sz="1300" smtClean="0"/>
              <a:t>[X,Y]=meshgrid(-N:N,-N:N);sigma =N/4;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G=1/(2*pi*sigma^2)*exp(-(X.^2+Y.^2)/(2*sigma^2));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G=G./sum(G(:)) %normalise it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'sigma is ', sigma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'sum(G(:)) is ',sum(G(:))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'max(max(G(:))) is',max(max(G(:)))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figure(3), clf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surfc(G)</a:t>
            </a:r>
          </a:p>
          <a:p>
            <a:pPr>
              <a:lnSpc>
                <a:spcPct val="80000"/>
              </a:lnSpc>
            </a:pPr>
            <a:r>
              <a:rPr lang="en-US" altLang="en-US" sz="1300" smtClean="0"/>
              <a:t>title ('mask size is 7x7')</a:t>
            </a:r>
          </a:p>
          <a:p>
            <a:pPr>
              <a:lnSpc>
                <a:spcPct val="80000"/>
              </a:lnSpc>
            </a:pPr>
            <a:endParaRPr lang="en-US" altLang="en-US" sz="1300" smtClean="0"/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2200" smtClean="0"/>
          </a:p>
        </p:txBody>
      </p:sp>
      <p:sp>
        <p:nvSpPr>
          <p:cNvPr id="58374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5837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8D08B92-10DA-4D85-B424-7903B43FE87E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58376" name="TextBox 4"/>
          <p:cNvSpPr txBox="1">
            <a:spLocks noChangeArrowheads="1"/>
          </p:cNvSpPr>
          <p:nvPr/>
        </p:nvSpPr>
        <p:spPr bwMode="auto">
          <a:xfrm>
            <a:off x="4662488" y="1630363"/>
            <a:ext cx="45021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s-ES" altLang="en-US" sz="1600"/>
              <a:t>[X,Y]=meshgrid(-2:2,-2:2);sigma =0.5;</a:t>
            </a:r>
          </a:p>
          <a:p>
            <a:r>
              <a:rPr lang="es-ES" altLang="en-US" sz="1600"/>
              <a:t>5x5 Gussian Mask</a:t>
            </a:r>
          </a:p>
          <a:p>
            <a:endParaRPr lang="es-ES" altLang="en-US" sz="1600"/>
          </a:p>
          <a:p>
            <a:endParaRPr lang="en-US" altLang="en-US"/>
          </a:p>
        </p:txBody>
      </p:sp>
      <p:sp>
        <p:nvSpPr>
          <p:cNvPr id="58377" name="TextBox 5"/>
          <p:cNvSpPr txBox="1">
            <a:spLocks noChangeArrowheads="1"/>
          </p:cNvSpPr>
          <p:nvPr/>
        </p:nvSpPr>
        <p:spPr bwMode="auto">
          <a:xfrm>
            <a:off x="4648200" y="3962400"/>
            <a:ext cx="463073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s-ES" altLang="en-US" sz="1600"/>
              <a:t>[X,Y]=meshgrid(-3:3,-3:3);sigma =0.75;</a:t>
            </a:r>
          </a:p>
          <a:p>
            <a:r>
              <a:rPr lang="es-ES" altLang="en-US" sz="1600"/>
              <a:t>7x7 Gussian Mask</a:t>
            </a:r>
          </a:p>
          <a:p>
            <a:endParaRPr lang="en-US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mtClean="0"/>
              <a:t>Exercise 3.6</a:t>
            </a:r>
          </a:p>
        </p:txBody>
      </p:sp>
      <p:sp>
        <p:nvSpPr>
          <p:cNvPr id="59395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mtClean="0"/>
              <a:t>For the 7x7 2-D Gaussian mask ,</a:t>
            </a:r>
          </a:p>
          <a:p>
            <a:r>
              <a:rPr lang="en-US" altLang="en-US" smtClean="0"/>
              <a:t> </a:t>
            </a:r>
            <a:r>
              <a:rPr lang="en-US" altLang="en-US" smtClean="0">
                <a:sym typeface="Symbol" pitchFamily="18" charset="2"/>
              </a:rPr>
              <a:t> </a:t>
            </a:r>
            <a:r>
              <a:rPr lang="en-US" altLang="en-US" smtClean="0"/>
              <a:t> =0.75</a:t>
            </a:r>
          </a:p>
          <a:p>
            <a:endParaRPr lang="en-US" alt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5939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82DA17-43E1-408D-9CD7-4604479A3E02}" type="slidenum">
              <a:rPr lang="en-US" altLang="en-US">
                <a:solidFill>
                  <a:srgbClr val="898989"/>
                </a:solidFill>
              </a:rPr>
              <a:pPr/>
              <a:t>59</a:t>
            </a:fld>
            <a:endParaRPr lang="en-US" altLang="en-US">
              <a:solidFill>
                <a:srgbClr val="898989"/>
              </a:solidFill>
            </a:endParaRPr>
          </a:p>
        </p:txBody>
      </p:sp>
      <p:graphicFrame>
        <p:nvGraphicFramePr>
          <p:cNvPr id="59398" name="Object 6"/>
          <p:cNvGraphicFramePr>
            <a:graphicFrameLocks noGrp="1" noChangeAspect="1"/>
          </p:cNvGraphicFramePr>
          <p:nvPr/>
        </p:nvGraphicFramePr>
        <p:xfrm>
          <a:off x="850900" y="3721100"/>
          <a:ext cx="2868613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2" name="公式" r:id="rId3" imgW="1371600" imgH="927100" progId="Equation.3">
                  <p:embed/>
                </p:oleObj>
              </mc:Choice>
              <mc:Fallback>
                <p:oleObj name="公式" r:id="rId3" imgW="1371600" imgH="92710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3721100"/>
                        <a:ext cx="2868613" cy="19383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419600" y="511175"/>
            <a:ext cx="4038600" cy="5029200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sz="2800" dirty="0" smtClean="0"/>
              <a:t>Calculate the peak value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Answer: 1/(2*pi*0.75^2)=0.2829</a:t>
            </a:r>
          </a:p>
          <a:p>
            <a:pPr marL="342900" lvl="1" indent="-342900">
              <a:buFont typeface="Arial" pitchFamily="34" charset="0"/>
              <a:buChar char="•"/>
              <a:defRPr/>
            </a:pPr>
            <a:r>
              <a:rPr lang="en-US" dirty="0" smtClean="0"/>
              <a:t>Calculate  the value of G when </a:t>
            </a:r>
            <a:r>
              <a:rPr lang="en-US" dirty="0" smtClean="0">
                <a:sym typeface="Symbol"/>
              </a:rPr>
              <a:t></a:t>
            </a:r>
            <a:r>
              <a:rPr lang="en-US" baseline="-25000" dirty="0" smtClean="0">
                <a:sym typeface="Symbol"/>
              </a:rPr>
              <a:t>x</a:t>
            </a:r>
            <a:r>
              <a:rPr lang="en-US" dirty="0" smtClean="0">
                <a:sym typeface="Symbol"/>
              </a:rPr>
              <a:t>= </a:t>
            </a:r>
            <a:r>
              <a:rPr lang="en-US" baseline="-25000" dirty="0" smtClean="0">
                <a:sym typeface="Symbol"/>
              </a:rPr>
              <a:t>y</a:t>
            </a:r>
            <a:r>
              <a:rPr lang="en-US" dirty="0" smtClean="0">
                <a:sym typeface="Symbol"/>
              </a:rPr>
              <a:t>=0 and</a:t>
            </a:r>
          </a:p>
          <a:p>
            <a:pPr marL="342900" lvl="1" indent="-342900">
              <a:buFont typeface="Arial" pitchFamily="34" charset="0"/>
              <a:buChar char="•"/>
              <a:defRPr/>
            </a:pPr>
            <a:r>
              <a:rPr lang="en-US" sz="2400" dirty="0" smtClean="0"/>
              <a:t>X=2</a:t>
            </a:r>
            <a:r>
              <a:rPr lang="en-US" sz="2400" dirty="0" smtClean="0">
                <a:sym typeface="Symbol"/>
              </a:rPr>
              <a:t>,</a:t>
            </a:r>
            <a:r>
              <a:rPr lang="en-US" sz="2400" dirty="0" smtClean="0"/>
              <a:t>y=0, G=?</a:t>
            </a:r>
          </a:p>
          <a:p>
            <a:pPr marL="742950" lvl="2" indent="-342900">
              <a:buFont typeface="Arial" pitchFamily="34" charset="0"/>
              <a:buChar char="•"/>
              <a:defRPr/>
            </a:pPr>
            <a:r>
              <a:rPr lang="en-US" sz="2000" dirty="0" err="1" smtClean="0"/>
              <a:t>Ans:G</a:t>
            </a:r>
            <a:r>
              <a:rPr lang="en-US" sz="2000" dirty="0" smtClean="0"/>
              <a:t>=_________</a:t>
            </a:r>
          </a:p>
          <a:p>
            <a:pPr marL="342900" lvl="1" indent="-342900">
              <a:buFont typeface="Arial" pitchFamily="34" charset="0"/>
              <a:buChar char="•"/>
              <a:defRPr/>
            </a:pPr>
            <a:r>
              <a:rPr lang="en-US" sz="2400" dirty="0" smtClean="0"/>
              <a:t>X=3</a:t>
            </a:r>
            <a:r>
              <a:rPr lang="en-US" sz="2400" dirty="0" smtClean="0">
                <a:sym typeface="Symbol"/>
              </a:rPr>
              <a:t>,</a:t>
            </a:r>
            <a:r>
              <a:rPr lang="en-US" sz="2400" dirty="0" smtClean="0"/>
              <a:t>y=0, G=?</a:t>
            </a:r>
          </a:p>
          <a:p>
            <a:pPr marL="742950" lvl="2" indent="-342900">
              <a:buFont typeface="Arial" pitchFamily="34" charset="0"/>
              <a:buChar char="•"/>
              <a:defRPr/>
            </a:pPr>
            <a:r>
              <a:rPr lang="en-US" sz="2000" dirty="0" err="1" smtClean="0"/>
              <a:t>Ans:G</a:t>
            </a:r>
            <a:r>
              <a:rPr lang="en-US" sz="2000" dirty="0" smtClean="0"/>
              <a:t>= _________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/>
              <a:t>Sketch the shape of the function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9400" name="Picture 12" descr="Z:\khwong\www2\cmsc5711\_matlab_octave\ch3_edge\g_mas5x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62600"/>
            <a:ext cx="1735138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Face edges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Demo </a:t>
            </a:r>
          </a:p>
        </p:txBody>
      </p:sp>
      <p:sp>
        <p:nvSpPr>
          <p:cNvPr id="819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819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7E4E27-47B6-46BD-8336-939DB6B03E66}" type="slidenum">
              <a:rPr lang="en-US" altLang="en-US"/>
              <a:pPr/>
              <a:t>6</a:t>
            </a:fld>
            <a:endParaRPr lang="en-US" altLang="en-US"/>
          </a:p>
        </p:txBody>
      </p:sp>
      <p:pic>
        <p:nvPicPr>
          <p:cNvPr id="81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046288"/>
            <a:ext cx="4754562" cy="27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9" name="Text Box 5"/>
          <p:cNvSpPr txBox="1">
            <a:spLocks noChangeArrowheads="1"/>
          </p:cNvSpPr>
          <p:nvPr/>
        </p:nvSpPr>
        <p:spPr bwMode="auto">
          <a:xfrm>
            <a:off x="1736725" y="5365750"/>
            <a:ext cx="5857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http://www.youtube.com/watch?v=CDlLe-53a0w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381000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mtClean="0"/>
              <a:t>Exercise 3.7</a:t>
            </a:r>
          </a:p>
        </p:txBody>
      </p:sp>
      <p:sp>
        <p:nvSpPr>
          <p:cNvPr id="60419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mtClean="0"/>
              <a:t>Calculate the 5x5 2-D Gaussian mask , sigma =0.5</a:t>
            </a:r>
          </a:p>
          <a:p>
            <a:r>
              <a:rPr lang="en-US" altLang="en-US" smtClean="0"/>
              <a:t>Show the steps.</a:t>
            </a:r>
          </a:p>
        </p:txBody>
      </p:sp>
      <p:sp>
        <p:nvSpPr>
          <p:cNvPr id="60420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457200"/>
            <a:ext cx="4495800" cy="6172200"/>
          </a:xfrm>
        </p:spPr>
        <p:txBody>
          <a:bodyPr/>
          <a:lstStyle/>
          <a:p>
            <a:r>
              <a:rPr lang="en-US" altLang="en-US" sz="1600" smtClean="0"/>
              <a:t> </a:t>
            </a:r>
            <a:r>
              <a:rPr lang="en-US" altLang="en-US" sz="1400" smtClean="0"/>
              <a:t>clear, N=2 %set N=2 will generate a mask of (2N+1)x(2N+1) = 5x5</a:t>
            </a:r>
          </a:p>
          <a:p>
            <a:r>
              <a:rPr lang="pt-BR" altLang="en-US" sz="1400" smtClean="0"/>
              <a:t>[X,Y]=meshgrid(-N:N,-N:N);sigma =0.5;</a:t>
            </a:r>
          </a:p>
          <a:p>
            <a:r>
              <a:rPr lang="en-US" altLang="en-US" sz="1400" smtClean="0"/>
              <a:t>G=1/(2*pi*sigma^2)*exp(-(X.^2+Y.^2)/(2*sigma^2));</a:t>
            </a:r>
          </a:p>
          <a:p>
            <a:r>
              <a:rPr lang="en-US" altLang="en-US" sz="1400" smtClean="0"/>
              <a:t>G</a:t>
            </a:r>
          </a:p>
          <a:p>
            <a:r>
              <a:rPr lang="en-US" altLang="en-US" sz="1400" smtClean="0"/>
              <a:t>sum(G(:)) %this is not 1, but the sum of all</a:t>
            </a:r>
          </a:p>
          <a:p>
            <a:r>
              <a:rPr lang="en-US" altLang="en-US" sz="1400" smtClean="0"/>
              <a:t>%       elements of the mask must be 1,so</a:t>
            </a:r>
          </a:p>
          <a:p>
            <a:r>
              <a:rPr lang="en-US" altLang="en-US" sz="1400" smtClean="0"/>
              <a:t>G=G./sum(G(:)) %normalise it</a:t>
            </a:r>
          </a:p>
          <a:p>
            <a:r>
              <a:rPr lang="en-US" altLang="en-US" sz="1400" smtClean="0"/>
              <a:t>G</a:t>
            </a:r>
          </a:p>
          <a:p>
            <a:r>
              <a:rPr lang="en-US" altLang="en-US" sz="1400" smtClean="0"/>
              <a:t>pause</a:t>
            </a:r>
          </a:p>
          <a:p>
            <a:r>
              <a:rPr lang="en-US" altLang="en-US" sz="1400" smtClean="0"/>
              <a:t>'sigma is ', sigma</a:t>
            </a:r>
          </a:p>
          <a:p>
            <a:r>
              <a:rPr lang="en-US" altLang="en-US" sz="1400" smtClean="0"/>
              <a:t>'sum(G(:)) is ',sum(G(:))</a:t>
            </a:r>
          </a:p>
          <a:p>
            <a:r>
              <a:rPr lang="en-US" altLang="en-US" sz="1400" smtClean="0"/>
              <a:t>'max(max(G(:))) is',max(max(G(:)))</a:t>
            </a:r>
          </a:p>
          <a:p>
            <a:r>
              <a:rPr lang="en-US" altLang="en-US" sz="1400" smtClean="0"/>
              <a:t>figure(3), clf</a:t>
            </a:r>
          </a:p>
          <a:p>
            <a:r>
              <a:rPr lang="en-US" altLang="en-US" sz="1400" smtClean="0"/>
              <a:t>surfc(G)</a:t>
            </a:r>
          </a:p>
          <a:p>
            <a:r>
              <a:rPr lang="en-US" altLang="en-US" sz="1400" smtClean="0"/>
              <a:t>title ('mask size is 7x7')</a:t>
            </a:r>
          </a:p>
          <a:p>
            <a:r>
              <a:rPr lang="en-US" altLang="en-US" sz="1400" smtClean="0"/>
              <a:t> sum(sum(G)) %you should find total sum is  1</a:t>
            </a:r>
          </a:p>
          <a:p>
            <a:r>
              <a:rPr lang="en-US" altLang="en-US" sz="1400" smtClean="0"/>
              <a:t>Answer:</a:t>
            </a:r>
          </a:p>
          <a:p>
            <a:pPr>
              <a:buFont typeface="Arial" charset="0"/>
              <a:buNone/>
            </a:pPr>
            <a:r>
              <a:rPr lang="fr-FR" altLang="en-US" sz="1400" smtClean="0"/>
              <a:t>           0.0000    0.0000    0.0002    0.0000    0.0000</a:t>
            </a:r>
          </a:p>
          <a:p>
            <a:r>
              <a:rPr lang="fr-FR" altLang="en-US" sz="1400" smtClean="0"/>
              <a:t>    0.0000    0.0113    0.0837    0.0113    0.0000</a:t>
            </a:r>
          </a:p>
          <a:p>
            <a:r>
              <a:rPr lang="fr-FR" altLang="en-US" sz="1400" smtClean="0"/>
              <a:t>    0.0002    0.0837    0.6187    0.0837    0.0002</a:t>
            </a:r>
          </a:p>
          <a:p>
            <a:r>
              <a:rPr lang="fr-FR" altLang="en-US" sz="1400" smtClean="0"/>
              <a:t>    0.0000    0.0113    0.0837    0.0113    0.0000</a:t>
            </a:r>
          </a:p>
          <a:p>
            <a:r>
              <a:rPr lang="fr-FR" altLang="en-US" sz="1400" smtClean="0"/>
              <a:t>    0.0000    0.0000    0.0002    0.0000    0.0000</a:t>
            </a:r>
            <a:endParaRPr lang="en-US" altLang="en-US" sz="280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ED5EC91-9FDF-40AC-AAF5-48299F527148}" type="slidenum">
              <a:rPr lang="en-US" altLang="en-US">
                <a:solidFill>
                  <a:srgbClr val="898989"/>
                </a:solidFill>
              </a:rPr>
              <a:pPr/>
              <a:t>60</a:t>
            </a:fld>
            <a:endParaRPr lang="en-US" altLang="en-US">
              <a:solidFill>
                <a:srgbClr val="898989"/>
              </a:solidFill>
            </a:endParaRPr>
          </a:p>
        </p:txBody>
      </p:sp>
      <p:graphicFrame>
        <p:nvGraphicFramePr>
          <p:cNvPr id="60423" name="Object 6"/>
          <p:cNvGraphicFramePr>
            <a:graphicFrameLocks noGrp="1" noChangeAspect="1"/>
          </p:cNvGraphicFramePr>
          <p:nvPr/>
        </p:nvGraphicFramePr>
        <p:xfrm>
          <a:off x="990600" y="4541838"/>
          <a:ext cx="2895600" cy="191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5" name="Equation" r:id="rId3" imgW="1384300" imgH="914400" progId="Equation.3">
                  <p:embed/>
                </p:oleObj>
              </mc:Choice>
              <mc:Fallback>
                <p:oleObj name="Equation" r:id="rId3" imgW="1384300" imgH="91440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541838"/>
                        <a:ext cx="2895600" cy="1912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528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smtClean="0"/>
              <a:t>Result of smoothing an image by a Gaussian filter</a:t>
            </a:r>
            <a:endParaRPr lang="en-US" altLang="en-US" sz="3200" smtClean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Gaussain_filter * I = Guassian_filterd (I)</a:t>
            </a:r>
            <a:endParaRPr lang="en-US" altLang="en-US" smtClean="0"/>
          </a:p>
        </p:txBody>
      </p:sp>
      <p:sp>
        <p:nvSpPr>
          <p:cNvPr id="6144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6144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23B1362-52FF-4483-A1AB-370F199C32CA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61446" name="Text Box 5"/>
          <p:cNvSpPr txBox="1">
            <a:spLocks noChangeArrowheads="1"/>
          </p:cNvSpPr>
          <p:nvPr/>
        </p:nvSpPr>
        <p:spPr bwMode="auto">
          <a:xfrm>
            <a:off x="3200400" y="2286000"/>
            <a:ext cx="280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>
                <a:ea typeface="SimSun" pitchFamily="2" charset="-122"/>
              </a:rPr>
              <a:t>I</a:t>
            </a:r>
            <a:endParaRPr lang="en-US" altLang="en-US"/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4343400" y="2514600"/>
            <a:ext cx="533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144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800100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5089525" y="2241550"/>
            <a:ext cx="2430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>
                <a:ea typeface="SimSun" pitchFamily="2" charset="-122"/>
              </a:rPr>
              <a:t>Guassian_filterd (I)</a:t>
            </a:r>
            <a:endParaRPr lang="en-US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57800" y="423863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b="1" u="sng" smtClean="0"/>
              <a:t>Laplacian filter </a:t>
            </a: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54277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mtClean="0">
                <a:solidFill>
                  <a:srgbClr val="898989"/>
                </a:solidFill>
              </a:rPr>
              <a:t>Second order derivative method</a:t>
            </a:r>
            <a:br>
              <a:rPr lang="en-US" altLang="en-US" smtClean="0">
                <a:solidFill>
                  <a:srgbClr val="898989"/>
                </a:solidFill>
              </a:rPr>
            </a:br>
            <a:endParaRPr lang="en-US" altLang="en-US" smtClean="0">
              <a:solidFill>
                <a:srgbClr val="898989"/>
              </a:solidFill>
            </a:endParaRPr>
          </a:p>
        </p:txBody>
      </p:sp>
      <p:sp>
        <p:nvSpPr>
          <p:cNvPr id="6246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62469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293521-4FAE-4A8E-A1B3-974CC5B10FDC}" type="slidenum">
              <a:rPr lang="en-US" altLang="en-US"/>
              <a:pPr/>
              <a:t>62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609600"/>
            <a:ext cx="8229600" cy="1139825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TW" dirty="0" smtClean="0"/>
              <a:t>Second order edge </a:t>
            </a:r>
            <a:br>
              <a:rPr lang="en-US" altLang="zh-TW" dirty="0" smtClean="0"/>
            </a:br>
            <a:r>
              <a:rPr lang="en-US" altLang="zh-TW" dirty="0" smtClean="0"/>
              <a:t>detection method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943600" cy="4530725"/>
          </a:xfrm>
        </p:spPr>
        <p:txBody>
          <a:bodyPr/>
          <a:lstStyle/>
          <a:p>
            <a:pPr eaLnBrk="1" hangingPunct="1"/>
            <a:r>
              <a:rPr lang="en-US" altLang="zh-TW" sz="2400" smtClean="0"/>
              <a:t>We use gradient G of intensity </a:t>
            </a:r>
            <a:r>
              <a:rPr lang="en-US" altLang="zh-TW" sz="2400" i="1" smtClean="0"/>
              <a:t>[I(x,y)]</a:t>
            </a:r>
            <a:r>
              <a:rPr lang="en-US" altLang="zh-TW" sz="2400" smtClean="0"/>
              <a:t> change</a:t>
            </a:r>
          </a:p>
          <a:p>
            <a:pPr eaLnBrk="1" hangingPunct="1"/>
            <a:r>
              <a:rPr lang="en-US" altLang="zh-TW" sz="2400" u="sng" smtClean="0"/>
              <a:t>First order gradient</a:t>
            </a:r>
          </a:p>
          <a:p>
            <a:pPr eaLnBrk="1" hangingPunct="1"/>
            <a:r>
              <a:rPr lang="en-US" altLang="zh-TW" sz="2400" i="1" smtClean="0"/>
              <a:t>I(x,y)</a:t>
            </a:r>
            <a:r>
              <a:rPr lang="en-US" altLang="zh-TW" sz="2400" smtClean="0"/>
              <a:t> is an edge if</a:t>
            </a:r>
            <a:r>
              <a:rPr lang="en-US" altLang="zh-TW" sz="2400" u="sng" smtClean="0"/>
              <a:t> </a:t>
            </a:r>
          </a:p>
          <a:p>
            <a:pPr lvl="1" eaLnBrk="1" hangingPunct="1"/>
            <a:endParaRPr lang="en-US" altLang="zh-TW" sz="2000" smtClean="0"/>
          </a:p>
          <a:p>
            <a:pPr eaLnBrk="1" hangingPunct="1"/>
            <a:endParaRPr lang="en-US" altLang="zh-TW" sz="2400" smtClean="0"/>
          </a:p>
          <a:p>
            <a:pPr eaLnBrk="1" hangingPunct="1"/>
            <a:endParaRPr lang="en-US" altLang="zh-TW" sz="2400" u="sng" smtClean="0"/>
          </a:p>
          <a:p>
            <a:pPr eaLnBrk="1" hangingPunct="1"/>
            <a:r>
              <a:rPr lang="en-US" altLang="zh-TW" sz="2400" u="sng" smtClean="0"/>
              <a:t>Second order gradient</a:t>
            </a:r>
            <a:r>
              <a:rPr lang="en-US" altLang="zh-TW" sz="2400" smtClean="0"/>
              <a:t> (Laplacian operator), </a:t>
            </a:r>
            <a:r>
              <a:rPr lang="en-US" altLang="zh-TW" sz="2400" i="1" smtClean="0"/>
              <a:t>I(x,y)</a:t>
            </a:r>
            <a:r>
              <a:rPr lang="en-US" altLang="zh-TW" sz="2400" smtClean="0"/>
              <a:t> is an edge if</a:t>
            </a:r>
            <a:endParaRPr lang="zh-TW" altLang="zh-TW" sz="2400" smtClean="0"/>
          </a:p>
        </p:txBody>
      </p:sp>
      <p:graphicFrame>
        <p:nvGraphicFramePr>
          <p:cNvPr id="6349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939925" y="3581400"/>
          <a:ext cx="442595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5" name="Equation" r:id="rId3" imgW="3327400" imgH="533400" progId="Equation.3">
                  <p:embed/>
                </p:oleObj>
              </mc:Choice>
              <mc:Fallback>
                <p:oleObj name="Equation" r:id="rId3" imgW="3327400" imgH="5334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925" y="3581400"/>
                        <a:ext cx="442595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2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47863" y="5638800"/>
          <a:ext cx="395128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6" name="Equation" r:id="rId5" imgW="2286000" imgH="444500" progId="Equation.3">
                  <p:embed/>
                </p:oleObj>
              </mc:Choice>
              <mc:Fallback>
                <p:oleObj name="Equation" r:id="rId5" imgW="2286000" imgH="444500" progId="Equation.3">
                  <p:embed/>
                  <p:pic>
                    <p:nvPicPr>
                      <p:cNvPr id="0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863" y="5638800"/>
                        <a:ext cx="3951287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6349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F70F57A-CA9C-4E71-AC46-B42F391808F2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63496" name="Rectangle 5"/>
          <p:cNvSpPr>
            <a:spLocks noChangeArrowheads="1"/>
          </p:cNvSpPr>
          <p:nvPr/>
        </p:nvSpPr>
        <p:spPr bwMode="auto">
          <a:xfrm>
            <a:off x="7086600" y="2590800"/>
            <a:ext cx="1828800" cy="1828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63497" name="Line 6"/>
          <p:cNvSpPr>
            <a:spLocks noChangeShapeType="1"/>
          </p:cNvSpPr>
          <p:nvPr/>
        </p:nvSpPr>
        <p:spPr bwMode="auto">
          <a:xfrm>
            <a:off x="7010400" y="44958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8" name="Line 7"/>
          <p:cNvSpPr>
            <a:spLocks noChangeShapeType="1"/>
          </p:cNvSpPr>
          <p:nvPr/>
        </p:nvSpPr>
        <p:spPr bwMode="auto">
          <a:xfrm>
            <a:off x="8458200" y="3276600"/>
            <a:ext cx="0" cy="1371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9" name="Line 8"/>
          <p:cNvSpPr>
            <a:spLocks noChangeShapeType="1"/>
          </p:cNvSpPr>
          <p:nvPr/>
        </p:nvSpPr>
        <p:spPr bwMode="auto">
          <a:xfrm flipV="1">
            <a:off x="7010400" y="3124200"/>
            <a:ext cx="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0" name="Line 9"/>
          <p:cNvSpPr>
            <a:spLocks noChangeShapeType="1"/>
          </p:cNvSpPr>
          <p:nvPr/>
        </p:nvSpPr>
        <p:spPr bwMode="auto">
          <a:xfrm flipH="1">
            <a:off x="6858000" y="31242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1" name="Text Box 10"/>
          <p:cNvSpPr txBox="1">
            <a:spLocks noChangeArrowheads="1"/>
          </p:cNvSpPr>
          <p:nvPr/>
        </p:nvSpPr>
        <p:spPr bwMode="auto">
          <a:xfrm>
            <a:off x="6689725" y="43846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x</a:t>
            </a:r>
          </a:p>
        </p:txBody>
      </p:sp>
      <p:sp>
        <p:nvSpPr>
          <p:cNvPr id="63502" name="Text Box 11"/>
          <p:cNvSpPr txBox="1">
            <a:spLocks noChangeArrowheads="1"/>
          </p:cNvSpPr>
          <p:nvPr/>
        </p:nvSpPr>
        <p:spPr bwMode="auto">
          <a:xfrm>
            <a:off x="6629400" y="3886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y</a:t>
            </a:r>
          </a:p>
        </p:txBody>
      </p:sp>
      <p:sp>
        <p:nvSpPr>
          <p:cNvPr id="63503" name="Text Box 12"/>
          <p:cNvSpPr txBox="1">
            <a:spLocks noChangeArrowheads="1"/>
          </p:cNvSpPr>
          <p:nvPr/>
        </p:nvSpPr>
        <p:spPr bwMode="auto">
          <a:xfrm>
            <a:off x="8366125" y="2632075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I(x,y)</a:t>
            </a:r>
          </a:p>
        </p:txBody>
      </p:sp>
      <p:sp>
        <p:nvSpPr>
          <p:cNvPr id="63504" name="Line 13"/>
          <p:cNvSpPr>
            <a:spLocks noChangeShapeType="1"/>
          </p:cNvSpPr>
          <p:nvPr/>
        </p:nvSpPr>
        <p:spPr bwMode="auto">
          <a:xfrm>
            <a:off x="7543800" y="1949450"/>
            <a:ext cx="838200" cy="132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3505" name="Group 14"/>
          <p:cNvGrpSpPr>
            <a:grpSpLocks/>
          </p:cNvGrpSpPr>
          <p:nvPr/>
        </p:nvGrpSpPr>
        <p:grpSpPr bwMode="auto">
          <a:xfrm>
            <a:off x="5972175" y="762000"/>
            <a:ext cx="2755900" cy="1219200"/>
            <a:chOff x="4072" y="624"/>
            <a:chExt cx="1736" cy="768"/>
          </a:xfrm>
        </p:grpSpPr>
        <p:sp>
          <p:nvSpPr>
            <p:cNvPr id="63511" name="Rectangle 15"/>
            <p:cNvSpPr>
              <a:spLocks noChangeArrowheads="1"/>
            </p:cNvSpPr>
            <p:nvPr/>
          </p:nvSpPr>
          <p:spPr bwMode="auto">
            <a:xfrm>
              <a:off x="4080" y="624"/>
              <a:ext cx="1680" cy="76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2" name="Text Box 16"/>
            <p:cNvSpPr txBox="1">
              <a:spLocks noChangeArrowheads="1"/>
            </p:cNvSpPr>
            <p:nvPr/>
          </p:nvSpPr>
          <p:spPr bwMode="auto">
            <a:xfrm>
              <a:off x="4072" y="624"/>
              <a:ext cx="173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1" lang="en-US" altLang="zh-TW" sz="2400">
                  <a:latin typeface="Times New Roman" pitchFamily="18" charset="0"/>
                </a:rPr>
                <a:t>I(x,y+1)   I(x+1,y+1)</a:t>
              </a:r>
            </a:p>
            <a:p>
              <a:pPr eaLnBrk="1" hangingPunct="1"/>
              <a:endParaRPr kumimoji="1" lang="en-US" altLang="zh-TW" sz="2400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TW" sz="2400">
                  <a:latin typeface="Times New Roman" pitchFamily="18" charset="0"/>
                </a:rPr>
                <a:t>I(x,y)        I(x+1,y)</a:t>
              </a:r>
            </a:p>
          </p:txBody>
        </p:sp>
        <p:sp>
          <p:nvSpPr>
            <p:cNvPr id="63513" name="Line 17"/>
            <p:cNvSpPr>
              <a:spLocks noChangeShapeType="1"/>
            </p:cNvSpPr>
            <p:nvPr/>
          </p:nvSpPr>
          <p:spPr bwMode="auto">
            <a:xfrm>
              <a:off x="4080" y="1008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4" name="Line 18"/>
            <p:cNvSpPr>
              <a:spLocks noChangeShapeType="1"/>
            </p:cNvSpPr>
            <p:nvPr/>
          </p:nvSpPr>
          <p:spPr bwMode="auto">
            <a:xfrm>
              <a:off x="4848" y="624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3506" name="Rectangle 19"/>
          <p:cNvSpPr>
            <a:spLocks noChangeArrowheads="1"/>
          </p:cNvSpPr>
          <p:nvPr/>
        </p:nvSpPr>
        <p:spPr bwMode="auto">
          <a:xfrm>
            <a:off x="8382000" y="3124200"/>
            <a:ext cx="152400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63507" name="Line 20"/>
          <p:cNvSpPr>
            <a:spLocks noChangeShapeType="1"/>
          </p:cNvSpPr>
          <p:nvPr/>
        </p:nvSpPr>
        <p:spPr bwMode="auto">
          <a:xfrm>
            <a:off x="8382000" y="320040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8" name="Line 21"/>
          <p:cNvSpPr>
            <a:spLocks noChangeShapeType="1"/>
          </p:cNvSpPr>
          <p:nvPr/>
        </p:nvSpPr>
        <p:spPr bwMode="auto">
          <a:xfrm>
            <a:off x="8458200" y="31242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9" name="Rectangle 23"/>
          <p:cNvSpPr>
            <a:spLocks noChangeArrowheads="1"/>
          </p:cNvSpPr>
          <p:nvPr/>
        </p:nvSpPr>
        <p:spPr bwMode="auto">
          <a:xfrm>
            <a:off x="381000" y="4572000"/>
            <a:ext cx="6019800" cy="20574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/>
              <a:t>Edge detection using second order gradient (</a:t>
            </a:r>
            <a:r>
              <a:rPr lang="en-US" altLang="zh-TW" dirty="0" err="1" smtClean="0"/>
              <a:t>Lapalcian</a:t>
            </a:r>
            <a:r>
              <a:rPr lang="en-US" altLang="zh-TW" dirty="0" smtClean="0"/>
              <a:t>)</a:t>
            </a:r>
            <a:r>
              <a:rPr lang="en-US" altLang="zh-TW" dirty="0" smtClean="0">
                <a:sym typeface="Symbol" pitchFamily="18" charset="2"/>
              </a:rPr>
              <a:t>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I=G(G(I))=0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5102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TW" sz="2800" smtClean="0"/>
              <a:t>Sharp change of intensity levels</a:t>
            </a:r>
          </a:p>
          <a:p>
            <a:pPr eaLnBrk="1" hangingPunct="1"/>
            <a:r>
              <a:rPr lang="en-US" altLang="zh-TW" sz="2800" smtClean="0"/>
              <a:t>If (intensity gradient </a:t>
            </a:r>
            <a:r>
              <a:rPr lang="en-US" altLang="zh-TW" sz="2800" smtClean="0">
                <a:sym typeface="Symbol" pitchFamily="18" charset="2"/>
              </a:rPr>
              <a:t></a:t>
            </a:r>
            <a:r>
              <a:rPr lang="en-US" altLang="zh-TW" sz="2800" baseline="30000" smtClean="0"/>
              <a:t>2</a:t>
            </a:r>
            <a:r>
              <a:rPr lang="en-US" altLang="zh-TW" sz="2800" smtClean="0"/>
              <a:t>I =0)</a:t>
            </a:r>
          </a:p>
          <a:p>
            <a:pPr eaLnBrk="1" hangingPunct="1"/>
            <a:r>
              <a:rPr lang="en-US" altLang="zh-TW" sz="2800" smtClean="0"/>
              <a:t>{</a:t>
            </a:r>
          </a:p>
          <a:p>
            <a:pPr eaLnBrk="1" hangingPunct="1"/>
            <a:r>
              <a:rPr lang="en-US" altLang="zh-TW" sz="2800" smtClean="0"/>
              <a:t>       pixel(x,y) is an edge point;</a:t>
            </a:r>
          </a:p>
          <a:p>
            <a:pPr eaLnBrk="1" hangingPunct="1"/>
            <a:r>
              <a:rPr lang="en-US" altLang="zh-TW" sz="2800" smtClean="0"/>
              <a:t>}</a:t>
            </a:r>
          </a:p>
        </p:txBody>
      </p:sp>
      <p:sp>
        <p:nvSpPr>
          <p:cNvPr id="6451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645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B549BA7-797F-46E6-861D-D8005CA43AE8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64518" name="Freeform 4"/>
          <p:cNvSpPr>
            <a:spLocks/>
          </p:cNvSpPr>
          <p:nvPr/>
        </p:nvSpPr>
        <p:spPr bwMode="auto">
          <a:xfrm>
            <a:off x="2438400" y="3886200"/>
            <a:ext cx="2057400" cy="546100"/>
          </a:xfrm>
          <a:custGeom>
            <a:avLst/>
            <a:gdLst>
              <a:gd name="T0" fmla="*/ 0 w 1296"/>
              <a:gd name="T1" fmla="*/ 2147483647 h 720"/>
              <a:gd name="T2" fmla="*/ 2147483647 w 1296"/>
              <a:gd name="T3" fmla="*/ 2147483647 h 720"/>
              <a:gd name="T4" fmla="*/ 2147483647 w 1296"/>
              <a:gd name="T5" fmla="*/ 2147483647 h 720"/>
              <a:gd name="T6" fmla="*/ 2147483647 w 1296"/>
              <a:gd name="T7" fmla="*/ 2147483647 h 7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6" h="720">
                <a:moveTo>
                  <a:pt x="0" y="632"/>
                </a:moveTo>
                <a:cubicBezTo>
                  <a:pt x="200" y="676"/>
                  <a:pt x="400" y="720"/>
                  <a:pt x="528" y="632"/>
                </a:cubicBezTo>
                <a:cubicBezTo>
                  <a:pt x="656" y="544"/>
                  <a:pt x="640" y="208"/>
                  <a:pt x="768" y="104"/>
                </a:cubicBezTo>
                <a:cubicBezTo>
                  <a:pt x="896" y="0"/>
                  <a:pt x="1096" y="4"/>
                  <a:pt x="1296" y="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9" name="Text Box 5"/>
          <p:cNvSpPr txBox="1">
            <a:spLocks noChangeArrowheads="1"/>
          </p:cNvSpPr>
          <p:nvPr/>
        </p:nvSpPr>
        <p:spPr bwMode="auto">
          <a:xfrm>
            <a:off x="4648200" y="3657600"/>
            <a:ext cx="42672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I(x,y)</a:t>
            </a:r>
          </a:p>
          <a:p>
            <a:pPr eaLnBrk="1" hangingPunct="1"/>
            <a:endParaRPr kumimoji="1" lang="en-US" altLang="zh-TW" sz="2400">
              <a:latin typeface="Times New Roman" pitchFamily="18" charset="0"/>
            </a:endParaRPr>
          </a:p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G[I(x,y)]=&gt; threshold is an edge</a:t>
            </a:r>
            <a:endParaRPr lang="en-US" altLang="zh-TW" sz="240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endParaRPr lang="en-US" altLang="zh-TW" sz="240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endParaRPr lang="en-US" altLang="zh-TW" sz="240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r>
              <a:rPr lang="en-US" altLang="zh-TW" sz="2400">
                <a:solidFill>
                  <a:srgbClr val="FF5050"/>
                </a:solidFill>
                <a:latin typeface="Times New Roman" pitchFamily="18" charset="0"/>
                <a:sym typeface="Symbol" pitchFamily="18" charset="2"/>
              </a:rPr>
              <a:t></a:t>
            </a:r>
            <a:r>
              <a:rPr lang="en-US" altLang="zh-TW" sz="2400" baseline="30000">
                <a:solidFill>
                  <a:srgbClr val="FF5050"/>
                </a:solidFill>
                <a:latin typeface="Times New Roman" pitchFamily="18" charset="0"/>
              </a:rPr>
              <a:t>2</a:t>
            </a:r>
            <a:r>
              <a:rPr lang="en-US" altLang="zh-TW" sz="2400">
                <a:solidFill>
                  <a:srgbClr val="FF5050"/>
                </a:solidFill>
                <a:latin typeface="Times New Roman" pitchFamily="18" charset="0"/>
              </a:rPr>
              <a:t>I(x,y)= 0 is an edge</a:t>
            </a:r>
            <a:endParaRPr kumimoji="1" lang="zh-TW" altLang="zh-TW" sz="2400">
              <a:solidFill>
                <a:srgbClr val="FF5050"/>
              </a:solidFill>
              <a:latin typeface="Times New Roman" pitchFamily="18" charset="0"/>
            </a:endParaRPr>
          </a:p>
        </p:txBody>
      </p:sp>
      <p:sp>
        <p:nvSpPr>
          <p:cNvPr id="64520" name="Freeform 6"/>
          <p:cNvSpPr>
            <a:spLocks/>
          </p:cNvSpPr>
          <p:nvPr/>
        </p:nvSpPr>
        <p:spPr bwMode="auto">
          <a:xfrm>
            <a:off x="2590800" y="5486400"/>
            <a:ext cx="1828800" cy="800100"/>
          </a:xfrm>
          <a:custGeom>
            <a:avLst/>
            <a:gdLst>
              <a:gd name="T0" fmla="*/ 0 w 1152"/>
              <a:gd name="T1" fmla="*/ 2147483647 h 504"/>
              <a:gd name="T2" fmla="*/ 2147483647 w 1152"/>
              <a:gd name="T3" fmla="*/ 2147483647 h 504"/>
              <a:gd name="T4" fmla="*/ 2147483647 w 1152"/>
              <a:gd name="T5" fmla="*/ 2147483647 h 504"/>
              <a:gd name="T6" fmla="*/ 2147483647 w 1152"/>
              <a:gd name="T7" fmla="*/ 2147483647 h 504"/>
              <a:gd name="T8" fmla="*/ 2147483647 w 1152"/>
              <a:gd name="T9" fmla="*/ 2147483647 h 504"/>
              <a:gd name="T10" fmla="*/ 2147483647 w 1152"/>
              <a:gd name="T11" fmla="*/ 2147483647 h 5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52" h="504">
                <a:moveTo>
                  <a:pt x="0" y="272"/>
                </a:moveTo>
                <a:cubicBezTo>
                  <a:pt x="192" y="292"/>
                  <a:pt x="384" y="312"/>
                  <a:pt x="480" y="272"/>
                </a:cubicBezTo>
                <a:cubicBezTo>
                  <a:pt x="576" y="232"/>
                  <a:pt x="544" y="0"/>
                  <a:pt x="576" y="32"/>
                </a:cubicBezTo>
                <a:cubicBezTo>
                  <a:pt x="608" y="64"/>
                  <a:pt x="640" y="424"/>
                  <a:pt x="672" y="464"/>
                </a:cubicBezTo>
                <a:cubicBezTo>
                  <a:pt x="704" y="504"/>
                  <a:pt x="688" y="312"/>
                  <a:pt x="768" y="272"/>
                </a:cubicBezTo>
                <a:cubicBezTo>
                  <a:pt x="848" y="232"/>
                  <a:pt x="1000" y="228"/>
                  <a:pt x="1152" y="22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1" name="Freeform 7"/>
          <p:cNvSpPr>
            <a:spLocks/>
          </p:cNvSpPr>
          <p:nvPr/>
        </p:nvSpPr>
        <p:spPr bwMode="auto">
          <a:xfrm>
            <a:off x="2590800" y="4572000"/>
            <a:ext cx="1905000" cy="533400"/>
          </a:xfrm>
          <a:custGeom>
            <a:avLst/>
            <a:gdLst>
              <a:gd name="T0" fmla="*/ 0 w 1200"/>
              <a:gd name="T1" fmla="*/ 2147483647 h 336"/>
              <a:gd name="T2" fmla="*/ 2147483647 w 1200"/>
              <a:gd name="T3" fmla="*/ 2147483647 h 336"/>
              <a:gd name="T4" fmla="*/ 2147483647 w 1200"/>
              <a:gd name="T5" fmla="*/ 0 h 336"/>
              <a:gd name="T6" fmla="*/ 2147483647 w 1200"/>
              <a:gd name="T7" fmla="*/ 2147483647 h 336"/>
              <a:gd name="T8" fmla="*/ 2147483647 w 1200"/>
              <a:gd name="T9" fmla="*/ 2147483647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" h="336">
                <a:moveTo>
                  <a:pt x="0" y="288"/>
                </a:moveTo>
                <a:cubicBezTo>
                  <a:pt x="208" y="312"/>
                  <a:pt x="416" y="336"/>
                  <a:pt x="528" y="288"/>
                </a:cubicBezTo>
                <a:cubicBezTo>
                  <a:pt x="640" y="240"/>
                  <a:pt x="632" y="0"/>
                  <a:pt x="672" y="0"/>
                </a:cubicBezTo>
                <a:cubicBezTo>
                  <a:pt x="712" y="0"/>
                  <a:pt x="680" y="240"/>
                  <a:pt x="768" y="288"/>
                </a:cubicBezTo>
                <a:cubicBezTo>
                  <a:pt x="856" y="336"/>
                  <a:pt x="1028" y="312"/>
                  <a:pt x="1200" y="28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2" name="Line 8"/>
          <p:cNvSpPr>
            <a:spLocks noChangeShapeType="1"/>
          </p:cNvSpPr>
          <p:nvPr/>
        </p:nvSpPr>
        <p:spPr bwMode="auto">
          <a:xfrm>
            <a:off x="2438400" y="4114800"/>
            <a:ext cx="2057400" cy="0"/>
          </a:xfrm>
          <a:prstGeom prst="line">
            <a:avLst/>
          </a:prstGeom>
          <a:noFill/>
          <a:ln w="12700">
            <a:solidFill>
              <a:srgbClr val="FF505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3" name="Line 9"/>
          <p:cNvSpPr>
            <a:spLocks noChangeShapeType="1"/>
          </p:cNvSpPr>
          <p:nvPr/>
        </p:nvSpPr>
        <p:spPr bwMode="auto">
          <a:xfrm>
            <a:off x="2514600" y="5867400"/>
            <a:ext cx="2057400" cy="0"/>
          </a:xfrm>
          <a:prstGeom prst="line">
            <a:avLst/>
          </a:prstGeom>
          <a:noFill/>
          <a:ln w="12700">
            <a:solidFill>
              <a:srgbClr val="FF505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4" name="Text Box 10"/>
          <p:cNvSpPr txBox="1">
            <a:spLocks noChangeArrowheads="1"/>
          </p:cNvSpPr>
          <p:nvPr/>
        </p:nvSpPr>
        <p:spPr bwMode="auto">
          <a:xfrm>
            <a:off x="381000" y="4724400"/>
            <a:ext cx="32004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First order derivative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>
                <a:solidFill>
                  <a:srgbClr val="FF5050"/>
                </a:solidFill>
              </a:rPr>
              <a:t>Second order derivative</a:t>
            </a:r>
          </a:p>
          <a:p>
            <a:endParaRPr lang="en-US" altLang="en-US"/>
          </a:p>
        </p:txBody>
      </p:sp>
      <p:sp>
        <p:nvSpPr>
          <p:cNvPr id="64525" name="Freeform 11"/>
          <p:cNvSpPr>
            <a:spLocks/>
          </p:cNvSpPr>
          <p:nvPr/>
        </p:nvSpPr>
        <p:spPr bwMode="auto">
          <a:xfrm>
            <a:off x="3657600" y="5219700"/>
            <a:ext cx="2362200" cy="571500"/>
          </a:xfrm>
          <a:custGeom>
            <a:avLst/>
            <a:gdLst>
              <a:gd name="T0" fmla="*/ 2147483647 w 1488"/>
              <a:gd name="T1" fmla="*/ 2147483647 h 360"/>
              <a:gd name="T2" fmla="*/ 2147483647 w 1488"/>
              <a:gd name="T3" fmla="*/ 2147483647 h 360"/>
              <a:gd name="T4" fmla="*/ 2147483647 w 1488"/>
              <a:gd name="T5" fmla="*/ 2147483647 h 360"/>
              <a:gd name="T6" fmla="*/ 0 w 1488"/>
              <a:gd name="T7" fmla="*/ 2147483647 h 3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360">
                <a:moveTo>
                  <a:pt x="1488" y="216"/>
                </a:moveTo>
                <a:cubicBezTo>
                  <a:pt x="1276" y="132"/>
                  <a:pt x="1064" y="48"/>
                  <a:pt x="864" y="24"/>
                </a:cubicBezTo>
                <a:cubicBezTo>
                  <a:pt x="664" y="0"/>
                  <a:pt x="432" y="16"/>
                  <a:pt x="288" y="72"/>
                </a:cubicBezTo>
                <a:cubicBezTo>
                  <a:pt x="144" y="128"/>
                  <a:pt x="72" y="244"/>
                  <a:pt x="0" y="36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6" name="Oval 12"/>
          <p:cNvSpPr>
            <a:spLocks noChangeArrowheads="1"/>
          </p:cNvSpPr>
          <p:nvPr/>
        </p:nvSpPr>
        <p:spPr bwMode="auto">
          <a:xfrm>
            <a:off x="3543300" y="581025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473075" y="45720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Result of applying second order filter (Laplacian filter)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 </a:t>
            </a:r>
          </a:p>
        </p:txBody>
      </p:sp>
      <p:sp>
        <p:nvSpPr>
          <p:cNvPr id="6554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655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72C763-52E3-4E67-B10E-6714C7E9F0D3}" type="slidenum">
              <a:rPr lang="en-US" altLang="en-US"/>
              <a:pPr/>
              <a:t>65</a:t>
            </a:fld>
            <a:endParaRPr lang="en-US" altLang="en-US"/>
          </a:p>
        </p:txBody>
      </p:sp>
      <p:pic>
        <p:nvPicPr>
          <p:cNvPr id="65542" name="Picture 4" descr="laplacian_e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57200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Text Box 5"/>
          <p:cNvSpPr txBox="1">
            <a:spLocks noChangeArrowheads="1"/>
          </p:cNvSpPr>
          <p:nvPr/>
        </p:nvSpPr>
        <p:spPr bwMode="auto">
          <a:xfrm>
            <a:off x="1905000" y="5334000"/>
            <a:ext cx="67976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Top left: Orginal image. Top right: After Gaussian blur filter. Bottom Left: Apply Laplacian filter on the blurred image. Bottom right: Edge after zero crossing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sym typeface="Symbol" pitchFamily="18" charset="2"/>
              </a:rPr>
              <a:t></a:t>
            </a:r>
            <a:r>
              <a:rPr lang="en-US" altLang="zh-TW" baseline="30000" smtClean="0"/>
              <a:t>2</a:t>
            </a:r>
            <a:r>
              <a:rPr lang="en-US" altLang="zh-TW" smtClean="0"/>
              <a:t>I</a:t>
            </a:r>
            <a:r>
              <a:rPr lang="en-US" altLang="en-US" smtClean="0"/>
              <a:t> calculation by convolution*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696200" cy="4530725"/>
          </a:xfrm>
        </p:spPr>
        <p:txBody>
          <a:bodyPr/>
          <a:lstStyle/>
          <a:p>
            <a:pPr eaLnBrk="1" hangingPunct="1"/>
            <a:r>
              <a:rPr lang="en-US" altLang="en-US" sz="1800" smtClean="0"/>
              <a:t>Second order derivative of an image I w.r.t x and y</a:t>
            </a:r>
          </a:p>
          <a:p>
            <a:pPr eaLnBrk="1" hangingPunct="1"/>
            <a:r>
              <a:rPr lang="en-US" altLang="en-US" sz="1800" smtClean="0"/>
              <a:t>Similar to applying I to a 2nd-order-derivative filter</a:t>
            </a:r>
          </a:p>
          <a:p>
            <a:pPr eaLnBrk="1" hangingPunct="1"/>
            <a:r>
              <a:rPr lang="en-US" altLang="en-US" sz="1800" smtClean="0"/>
              <a:t>Or convolves a 2nd-order-derivative filter mask with I </a:t>
            </a:r>
          </a:p>
          <a:p>
            <a:pPr lvl="1" eaLnBrk="1" hangingPunct="1"/>
            <a:r>
              <a:rPr lang="en-US" altLang="zh-TW" sz="1600" smtClean="0">
                <a:sym typeface="Symbol" pitchFamily="18" charset="2"/>
              </a:rPr>
              <a:t>That means: </a:t>
            </a:r>
            <a:r>
              <a:rPr lang="en-US" altLang="zh-TW" sz="1600" baseline="30000" smtClean="0"/>
              <a:t>2</a:t>
            </a:r>
            <a:r>
              <a:rPr lang="en-US" altLang="zh-TW" sz="1600" smtClean="0"/>
              <a:t>I</a:t>
            </a:r>
            <a:r>
              <a:rPr lang="en-US" altLang="en-US" sz="1600" smtClean="0"/>
              <a:t> =</a:t>
            </a:r>
            <a:r>
              <a:rPr lang="en-US" altLang="zh-TW" sz="1600" smtClean="0">
                <a:sym typeface="Symbol" pitchFamily="18" charset="2"/>
              </a:rPr>
              <a:t></a:t>
            </a:r>
            <a:r>
              <a:rPr lang="en-US" altLang="zh-TW" sz="1600" baseline="30000" smtClean="0"/>
              <a:t>2</a:t>
            </a:r>
            <a:r>
              <a:rPr lang="en-US" altLang="zh-TW" sz="1600" smtClean="0"/>
              <a:t>*I</a:t>
            </a:r>
            <a:endParaRPr lang="en-US" altLang="en-US" sz="1600" smtClean="0">
              <a:ea typeface="新細明體" charset="-120"/>
            </a:endParaRPr>
          </a:p>
          <a:p>
            <a:pPr eaLnBrk="1" hangingPunct="1"/>
            <a:r>
              <a:rPr lang="en-US" altLang="zh-TW" sz="1800" smtClean="0">
                <a:sym typeface="Symbol" pitchFamily="18" charset="2"/>
              </a:rPr>
              <a:t>When </a:t>
            </a:r>
            <a:r>
              <a:rPr lang="en-US" altLang="zh-TW" sz="1800" baseline="30000" smtClean="0"/>
              <a:t>2</a:t>
            </a:r>
            <a:r>
              <a:rPr lang="en-US" altLang="zh-TW" sz="1800" smtClean="0"/>
              <a:t>I(x,y) =0, it is an edge</a:t>
            </a:r>
            <a:endParaRPr lang="en-US" altLang="en-US" sz="2400" smtClean="0"/>
          </a:p>
          <a:p>
            <a:pPr eaLnBrk="1" hangingPunct="1"/>
            <a:endParaRPr lang="en-US" altLang="en-US" sz="1800" smtClean="0"/>
          </a:p>
          <a:p>
            <a:pPr eaLnBrk="1" hangingPunct="1"/>
            <a:endParaRPr lang="en-US" altLang="en-US" sz="1800" smtClean="0"/>
          </a:p>
          <a:p>
            <a:pPr eaLnBrk="1" hangingPunct="1"/>
            <a:endParaRPr lang="en-US" altLang="en-US" sz="1800" smtClean="0"/>
          </a:p>
          <a:p>
            <a:pPr eaLnBrk="1" hangingPunct="1"/>
            <a:endParaRPr lang="en-US" altLang="en-US" sz="1800" smtClean="0"/>
          </a:p>
          <a:p>
            <a:pPr eaLnBrk="1" hangingPunct="1"/>
            <a:endParaRPr lang="en-US" altLang="en-US" sz="2400" smtClean="0"/>
          </a:p>
          <a:p>
            <a:pPr eaLnBrk="1" hangingPunct="1"/>
            <a:endParaRPr lang="en-US" altLang="en-US" sz="1800" smtClean="0"/>
          </a:p>
          <a:p>
            <a:pPr eaLnBrk="1" hangingPunct="1"/>
            <a:endParaRPr lang="en-US" altLang="zh-TW" sz="2400" smtClean="0">
              <a:sym typeface="Symbol" pitchFamily="18" charset="2"/>
            </a:endParaRPr>
          </a:p>
          <a:p>
            <a:pPr eaLnBrk="1" hangingPunct="1"/>
            <a:endParaRPr lang="en-US" altLang="zh-TW" sz="2400" smtClean="0">
              <a:sym typeface="Symbol" pitchFamily="18" charset="2"/>
            </a:endParaRPr>
          </a:p>
          <a:p>
            <a:pPr eaLnBrk="1" hangingPunct="1"/>
            <a:endParaRPr lang="en-US" altLang="zh-TW" sz="2400" smtClean="0">
              <a:sym typeface="Symbol" pitchFamily="18" charset="2"/>
            </a:endParaRPr>
          </a:p>
        </p:txBody>
      </p:sp>
      <p:graphicFrame>
        <p:nvGraphicFramePr>
          <p:cNvPr id="66564" name="Object 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066800" y="3429000"/>
          <a:ext cx="4495800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0" name="Equation" r:id="rId3" imgW="3670300" imgH="1905000" progId="Equation.3">
                  <p:embed/>
                </p:oleObj>
              </mc:Choice>
              <mc:Fallback>
                <p:oleObj name="Equation" r:id="rId3" imgW="3670300" imgH="1905000" progId="Equation.3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29000"/>
                        <a:ext cx="4495800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1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324600" y="2819400"/>
          <a:ext cx="2082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1" name="Equation" r:id="rId5" imgW="1206500" imgH="1854200" progId="Equation.3">
                  <p:embed/>
                </p:oleObj>
              </mc:Choice>
              <mc:Fallback>
                <p:oleObj name="Equation" r:id="rId5" imgW="1206500" imgH="1854200" progId="Equation.3">
                  <p:embed/>
                  <p:pic>
                    <p:nvPicPr>
                      <p:cNvPr id="0" name="Object 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819400"/>
                        <a:ext cx="2082800" cy="3200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66567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AE5D5BC-A089-4015-8671-8A0BD7474A4D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66568" name="Text Box 12"/>
          <p:cNvSpPr txBox="1">
            <a:spLocks noChangeArrowheads="1"/>
          </p:cNvSpPr>
          <p:nvPr/>
        </p:nvSpPr>
        <p:spPr bwMode="auto">
          <a:xfrm>
            <a:off x="669925" y="5878513"/>
            <a:ext cx="72088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 sz="1400"/>
          </a:p>
          <a:p>
            <a:r>
              <a:rPr lang="en-US" altLang="en-US" sz="1400"/>
              <a:t>2nd-order-derivative filter : http://homepages.inf.ed.ac.uk/rbf/HIPR2/log.htm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Noise removal using Gaussian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 </a:t>
            </a:r>
            <a:r>
              <a:rPr lang="en-US" altLang="zh-TW" smtClean="0">
                <a:sym typeface="Symbol" pitchFamily="18" charset="2"/>
              </a:rPr>
              <a:t></a:t>
            </a:r>
            <a:r>
              <a:rPr lang="en-US" altLang="zh-TW" baseline="30000" smtClean="0"/>
              <a:t>2</a:t>
            </a:r>
            <a:r>
              <a:rPr lang="en-US" altLang="zh-TW" smtClean="0"/>
              <a:t>I(x,y) =0 is sensitive to noise</a:t>
            </a:r>
          </a:p>
          <a:p>
            <a:pPr eaLnBrk="1" hangingPunct="1"/>
            <a:r>
              <a:rPr lang="en-US" altLang="en-US" smtClean="0"/>
              <a:t> </a:t>
            </a:r>
            <a:r>
              <a:rPr lang="en-US" altLang="zh-TW" smtClean="0">
                <a:sym typeface="Symbol" pitchFamily="18" charset="2"/>
              </a:rPr>
              <a:t></a:t>
            </a:r>
            <a:r>
              <a:rPr lang="en-US" altLang="zh-TW" baseline="30000" smtClean="0"/>
              <a:t>2</a:t>
            </a:r>
            <a:r>
              <a:rPr lang="en-US" altLang="zh-TW" smtClean="0"/>
              <a:t>G(I(x,y)) =0 , smooth first then find edge</a:t>
            </a:r>
          </a:p>
          <a:p>
            <a:pPr eaLnBrk="1" hangingPunct="1"/>
            <a:r>
              <a:rPr lang="en-US" altLang="zh-TW" smtClean="0"/>
              <a:t>In convolution you can</a:t>
            </a:r>
          </a:p>
          <a:p>
            <a:pPr lvl="1" eaLnBrk="1" hangingPunct="1"/>
            <a:r>
              <a:rPr lang="en-US" altLang="zh-TW" smtClean="0">
                <a:sym typeface="Symbol" pitchFamily="18" charset="2"/>
              </a:rPr>
              <a:t></a:t>
            </a:r>
            <a:r>
              <a:rPr lang="en-US" altLang="zh-TW" baseline="30000" smtClean="0"/>
              <a:t>2</a:t>
            </a:r>
            <a:r>
              <a:rPr lang="en-US" altLang="zh-TW" smtClean="0"/>
              <a:t>G(I(x,y)) = </a:t>
            </a:r>
            <a:r>
              <a:rPr lang="en-US" altLang="zh-TW" smtClean="0">
                <a:solidFill>
                  <a:srgbClr val="FF0000"/>
                </a:solidFill>
              </a:rPr>
              <a:t>(</a:t>
            </a:r>
            <a:r>
              <a:rPr lang="en-US" altLang="zh-TW" smtClean="0">
                <a:solidFill>
                  <a:srgbClr val="FF0000"/>
                </a:solidFill>
                <a:sym typeface="Symbol" pitchFamily="18" charset="2"/>
              </a:rPr>
              <a:t></a:t>
            </a:r>
            <a:r>
              <a:rPr lang="en-US" altLang="zh-TW" baseline="30000" smtClean="0">
                <a:solidFill>
                  <a:srgbClr val="FF0000"/>
                </a:solidFill>
              </a:rPr>
              <a:t>2</a:t>
            </a:r>
            <a:r>
              <a:rPr lang="en-US" altLang="zh-TW" smtClean="0">
                <a:solidFill>
                  <a:srgbClr val="FF0000"/>
                </a:solidFill>
              </a:rPr>
              <a:t>G)*</a:t>
            </a:r>
            <a:r>
              <a:rPr lang="en-US" altLang="zh-TW" smtClean="0"/>
              <a:t>I(x,y) =0</a:t>
            </a:r>
          </a:p>
          <a:p>
            <a:pPr lvl="1" eaLnBrk="1" hangingPunct="1"/>
            <a:r>
              <a:rPr lang="en-US" altLang="zh-TW" smtClean="0"/>
              <a:t>Convolve a Laplacian operator </a:t>
            </a:r>
            <a:r>
              <a:rPr lang="en-US" altLang="zh-TW" smtClean="0">
                <a:solidFill>
                  <a:srgbClr val="FF0000"/>
                </a:solidFill>
              </a:rPr>
              <a:t>(</a:t>
            </a:r>
            <a:r>
              <a:rPr lang="en-US" altLang="zh-TW" smtClean="0">
                <a:solidFill>
                  <a:srgbClr val="FF0000"/>
                </a:solidFill>
                <a:sym typeface="Symbol" pitchFamily="18" charset="2"/>
              </a:rPr>
              <a:t></a:t>
            </a:r>
            <a:r>
              <a:rPr lang="en-US" altLang="zh-TW" baseline="30000" smtClean="0">
                <a:solidFill>
                  <a:srgbClr val="FF0000"/>
                </a:solidFill>
              </a:rPr>
              <a:t>2</a:t>
            </a:r>
            <a:r>
              <a:rPr lang="en-US" altLang="zh-TW" smtClean="0">
                <a:solidFill>
                  <a:srgbClr val="FF0000"/>
                </a:solidFill>
              </a:rPr>
              <a:t>G) </a:t>
            </a:r>
            <a:r>
              <a:rPr lang="en-US" altLang="zh-TW" smtClean="0"/>
              <a:t>with I</a:t>
            </a:r>
          </a:p>
          <a:p>
            <a:pPr eaLnBrk="1" hangingPunct="1"/>
            <a:r>
              <a:rPr lang="en-US" altLang="en-US" smtClean="0"/>
              <a:t>Idea: Second order differentiation of Gaussian distribution.</a:t>
            </a:r>
          </a:p>
          <a:p>
            <a:pPr lvl="1" eaLnBrk="1" hangingPunct="1"/>
            <a:r>
              <a:rPr lang="en-US" altLang="en-US" smtClean="0"/>
              <a:t>Application: smoothing and edge finding at one go</a:t>
            </a:r>
            <a:endParaRPr lang="en-US" altLang="en-US" smtClean="0">
              <a:ea typeface="新細明體" charset="-120"/>
            </a:endParaRPr>
          </a:p>
        </p:txBody>
      </p:sp>
      <p:sp>
        <p:nvSpPr>
          <p:cNvPr id="6758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6758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B2C2C65-8C8C-40E2-9A10-414B7333F3F4}" type="slidenum">
              <a:rPr lang="en-US" altLang="en-US"/>
              <a:pPr/>
              <a:t>67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73075" y="6858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2400" smtClean="0"/>
              <a:t>LOG (</a:t>
            </a:r>
            <a:r>
              <a:rPr lang="en-US" altLang="en-US" sz="2400" u="sng" smtClean="0"/>
              <a:t>L</a:t>
            </a:r>
            <a:r>
              <a:rPr lang="en-US" altLang="en-US" sz="2400" smtClean="0"/>
              <a:t>aplacian </a:t>
            </a:r>
            <a:r>
              <a:rPr lang="en-US" altLang="en-US" sz="2400" u="sng" smtClean="0"/>
              <a:t>o</a:t>
            </a:r>
            <a:r>
              <a:rPr lang="en-US" altLang="en-US" sz="2400" smtClean="0"/>
              <a:t>f </a:t>
            </a:r>
            <a:r>
              <a:rPr lang="en-US" altLang="en-US" sz="2400" u="sng" smtClean="0"/>
              <a:t>G</a:t>
            </a:r>
            <a:r>
              <a:rPr lang="en-US" altLang="en-US" sz="2400" smtClean="0"/>
              <a:t>aussian)</a:t>
            </a:r>
            <a:br>
              <a:rPr lang="en-US" altLang="en-US" sz="2400" smtClean="0"/>
            </a:br>
            <a:r>
              <a:rPr lang="en-US" altLang="en-US" sz="2400" smtClean="0"/>
              <a:t>Put smoothing and edge detection together for better performance. Second order differentiation of Gaussian</a:t>
            </a:r>
            <a:br>
              <a:rPr lang="en-US" altLang="en-US" sz="2400" smtClean="0"/>
            </a:br>
            <a:r>
              <a:rPr lang="en-US" altLang="en-US" sz="2400" smtClean="0"/>
              <a:t>Application: smoothing and edge finding at one go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0850" y="2201863"/>
            <a:ext cx="4038600" cy="45275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Gaussian G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smtClean="0"/>
          </a:p>
          <a:p>
            <a:pPr eaLnBrk="1" hangingPunct="1">
              <a:lnSpc>
                <a:spcPct val="90000"/>
              </a:lnSpc>
            </a:pPr>
            <a:endParaRPr lang="en-US" alt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First order differentiation of G (Divergence of G) </a:t>
            </a:r>
            <a:r>
              <a:rPr lang="en-US" altLang="zh-TW" sz="2400" smtClean="0">
                <a:sym typeface="Symbol" pitchFamily="18" charset="2"/>
              </a:rPr>
              <a:t>G</a:t>
            </a:r>
            <a:endParaRPr lang="en-US" altLang="en-US" sz="2400" smtClean="0"/>
          </a:p>
          <a:p>
            <a:pPr eaLnBrk="1" hangingPunct="1">
              <a:lnSpc>
                <a:spcPct val="90000"/>
              </a:lnSpc>
            </a:pPr>
            <a:endParaRPr lang="en-US" altLang="en-US" sz="2400" smtClean="0"/>
          </a:p>
          <a:p>
            <a:pPr eaLnBrk="1" hangingPunct="1">
              <a:lnSpc>
                <a:spcPct val="90000"/>
              </a:lnSpc>
            </a:pPr>
            <a:endParaRPr lang="en-US" alt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Second order differentiation of G (Laplacian of G LOG) </a:t>
            </a:r>
            <a:r>
              <a:rPr lang="en-US" altLang="zh-TW" sz="2400" smtClean="0">
                <a:sym typeface="Symbol" pitchFamily="18" charset="2"/>
              </a:rPr>
              <a:t></a:t>
            </a:r>
            <a:r>
              <a:rPr lang="en-US" altLang="zh-TW" sz="2400" baseline="30000" smtClean="0">
                <a:sym typeface="Symbol" pitchFamily="18" charset="2"/>
              </a:rPr>
              <a:t>2</a:t>
            </a:r>
            <a:r>
              <a:rPr lang="en-US" altLang="zh-TW" sz="2400" smtClean="0">
                <a:sym typeface="Symbol" pitchFamily="18" charset="2"/>
              </a:rPr>
              <a:t>G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400" smtClean="0">
              <a:ea typeface="新細明體" charset="-120"/>
              <a:sym typeface="Symbol" pitchFamily="18" charset="2"/>
            </a:endParaRPr>
          </a:p>
        </p:txBody>
      </p:sp>
      <p:sp>
        <p:nvSpPr>
          <p:cNvPr id="68612" name="Rectangle 13"/>
          <p:cNvSpPr>
            <a:spLocks noGrp="1" noChangeArrowheads="1"/>
          </p:cNvSpPr>
          <p:nvPr>
            <p:ph sz="half" idx="2"/>
          </p:nvPr>
        </p:nvSpPr>
        <p:spPr>
          <a:xfrm>
            <a:off x="4603750" y="1703388"/>
            <a:ext cx="4038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 </a:t>
            </a:r>
          </a:p>
        </p:txBody>
      </p:sp>
      <p:sp>
        <p:nvSpPr>
          <p:cNvPr id="68613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68614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6584950" y="6484938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60B7690-2EC9-4B20-9A02-268135633716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68615" name="Freeform 4"/>
          <p:cNvSpPr>
            <a:spLocks/>
          </p:cNvSpPr>
          <p:nvPr/>
        </p:nvSpPr>
        <p:spPr bwMode="auto">
          <a:xfrm>
            <a:off x="5137150" y="2541588"/>
            <a:ext cx="1981200" cy="1016000"/>
          </a:xfrm>
          <a:custGeom>
            <a:avLst/>
            <a:gdLst>
              <a:gd name="T0" fmla="*/ 0 w 1248"/>
              <a:gd name="T1" fmla="*/ 2147483647 h 640"/>
              <a:gd name="T2" fmla="*/ 2147483647 w 1248"/>
              <a:gd name="T3" fmla="*/ 2147483647 h 640"/>
              <a:gd name="T4" fmla="*/ 2147483647 w 1248"/>
              <a:gd name="T5" fmla="*/ 2147483647 h 640"/>
              <a:gd name="T6" fmla="*/ 2147483647 w 1248"/>
              <a:gd name="T7" fmla="*/ 2147483647 h 640"/>
              <a:gd name="T8" fmla="*/ 2147483647 w 1248"/>
              <a:gd name="T9" fmla="*/ 0 h 640"/>
              <a:gd name="T10" fmla="*/ 2147483647 w 1248"/>
              <a:gd name="T11" fmla="*/ 2147483647 h 640"/>
              <a:gd name="T12" fmla="*/ 2147483647 w 1248"/>
              <a:gd name="T13" fmla="*/ 2147483647 h 640"/>
              <a:gd name="T14" fmla="*/ 2147483647 w 1248"/>
              <a:gd name="T15" fmla="*/ 2147483647 h 640"/>
              <a:gd name="T16" fmla="*/ 2147483647 w 1248"/>
              <a:gd name="T17" fmla="*/ 2147483647 h 640"/>
              <a:gd name="T18" fmla="*/ 2147483647 w 1248"/>
              <a:gd name="T19" fmla="*/ 2147483647 h 6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48" h="640">
                <a:moveTo>
                  <a:pt x="0" y="624"/>
                </a:moveTo>
                <a:cubicBezTo>
                  <a:pt x="88" y="604"/>
                  <a:pt x="176" y="584"/>
                  <a:pt x="240" y="528"/>
                </a:cubicBezTo>
                <a:cubicBezTo>
                  <a:pt x="304" y="472"/>
                  <a:pt x="344" y="360"/>
                  <a:pt x="384" y="288"/>
                </a:cubicBezTo>
                <a:cubicBezTo>
                  <a:pt x="424" y="216"/>
                  <a:pt x="440" y="144"/>
                  <a:pt x="480" y="96"/>
                </a:cubicBezTo>
                <a:cubicBezTo>
                  <a:pt x="520" y="48"/>
                  <a:pt x="576" y="0"/>
                  <a:pt x="624" y="0"/>
                </a:cubicBezTo>
                <a:cubicBezTo>
                  <a:pt x="672" y="0"/>
                  <a:pt x="720" y="32"/>
                  <a:pt x="768" y="96"/>
                </a:cubicBezTo>
                <a:cubicBezTo>
                  <a:pt x="816" y="160"/>
                  <a:pt x="872" y="312"/>
                  <a:pt x="912" y="384"/>
                </a:cubicBezTo>
                <a:cubicBezTo>
                  <a:pt x="952" y="456"/>
                  <a:pt x="968" y="488"/>
                  <a:pt x="1008" y="528"/>
                </a:cubicBezTo>
                <a:cubicBezTo>
                  <a:pt x="1048" y="568"/>
                  <a:pt x="1112" y="608"/>
                  <a:pt x="1152" y="624"/>
                </a:cubicBezTo>
                <a:cubicBezTo>
                  <a:pt x="1192" y="640"/>
                  <a:pt x="1220" y="632"/>
                  <a:pt x="1248" y="624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6" name="Line 5"/>
          <p:cNvSpPr>
            <a:spLocks noChangeShapeType="1"/>
          </p:cNvSpPr>
          <p:nvPr/>
        </p:nvSpPr>
        <p:spPr bwMode="auto">
          <a:xfrm flipH="1">
            <a:off x="7118350" y="3532188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7" name="Line 6"/>
          <p:cNvSpPr>
            <a:spLocks noChangeShapeType="1"/>
          </p:cNvSpPr>
          <p:nvPr/>
        </p:nvSpPr>
        <p:spPr bwMode="auto">
          <a:xfrm>
            <a:off x="6127750" y="2160588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8" name="Line 7"/>
          <p:cNvSpPr>
            <a:spLocks noChangeShapeType="1"/>
          </p:cNvSpPr>
          <p:nvPr/>
        </p:nvSpPr>
        <p:spPr bwMode="auto">
          <a:xfrm>
            <a:off x="4527550" y="3532188"/>
            <a:ext cx="3581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9" name="Text Box 8"/>
          <p:cNvSpPr txBox="1">
            <a:spLocks noChangeArrowheads="1"/>
          </p:cNvSpPr>
          <p:nvPr/>
        </p:nvSpPr>
        <p:spPr bwMode="auto">
          <a:xfrm>
            <a:off x="5459413" y="2057400"/>
            <a:ext cx="703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G(x)</a:t>
            </a:r>
          </a:p>
        </p:txBody>
      </p:sp>
      <p:graphicFrame>
        <p:nvGraphicFramePr>
          <p:cNvPr id="68620" name="Object 9"/>
          <p:cNvGraphicFramePr>
            <a:graphicFrameLocks noChangeAspect="1"/>
          </p:cNvGraphicFramePr>
          <p:nvPr/>
        </p:nvGraphicFramePr>
        <p:xfrm>
          <a:off x="6432550" y="2160588"/>
          <a:ext cx="121920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8" name="Equation" r:id="rId3" imgW="634725" imgH="253890" progId="Equation.3">
                  <p:embed/>
                </p:oleObj>
              </mc:Choice>
              <mc:Fallback>
                <p:oleObj name="Equation" r:id="rId3" imgW="634725" imgH="25389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2550" y="2160588"/>
                        <a:ext cx="1219200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1" name="Text Box 10"/>
          <p:cNvSpPr txBox="1">
            <a:spLocks noChangeArrowheads="1"/>
          </p:cNvSpPr>
          <p:nvPr/>
        </p:nvSpPr>
        <p:spPr bwMode="auto">
          <a:xfrm>
            <a:off x="8016875" y="3411538"/>
            <a:ext cx="319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68622" name="Text Box 11"/>
          <p:cNvSpPr txBox="1">
            <a:spLocks noChangeArrowheads="1"/>
          </p:cNvSpPr>
          <p:nvPr/>
        </p:nvSpPr>
        <p:spPr bwMode="auto">
          <a:xfrm>
            <a:off x="5959475" y="3640138"/>
            <a:ext cx="406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m</a:t>
            </a:r>
          </a:p>
        </p:txBody>
      </p:sp>
      <p:sp>
        <p:nvSpPr>
          <p:cNvPr id="68623" name="Line 12"/>
          <p:cNvSpPr>
            <a:spLocks noChangeShapeType="1"/>
          </p:cNvSpPr>
          <p:nvPr/>
        </p:nvSpPr>
        <p:spPr bwMode="auto">
          <a:xfrm>
            <a:off x="5899150" y="2541588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4" name="Line 14"/>
          <p:cNvSpPr>
            <a:spLocks noChangeShapeType="1"/>
          </p:cNvSpPr>
          <p:nvPr/>
        </p:nvSpPr>
        <p:spPr bwMode="auto">
          <a:xfrm>
            <a:off x="4527550" y="4827588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5" name="Line 15"/>
          <p:cNvSpPr>
            <a:spLocks noChangeShapeType="1"/>
          </p:cNvSpPr>
          <p:nvPr/>
        </p:nvSpPr>
        <p:spPr bwMode="auto">
          <a:xfrm flipV="1">
            <a:off x="6127750" y="4141788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6" name="Text Box 16"/>
          <p:cNvSpPr txBox="1">
            <a:spLocks noChangeArrowheads="1"/>
          </p:cNvSpPr>
          <p:nvPr/>
        </p:nvSpPr>
        <p:spPr bwMode="auto">
          <a:xfrm>
            <a:off x="7880350" y="4827588"/>
            <a:ext cx="319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68627" name="Freeform 17"/>
          <p:cNvSpPr>
            <a:spLocks/>
          </p:cNvSpPr>
          <p:nvPr/>
        </p:nvSpPr>
        <p:spPr bwMode="auto">
          <a:xfrm>
            <a:off x="4984750" y="4294188"/>
            <a:ext cx="2057400" cy="1092200"/>
          </a:xfrm>
          <a:custGeom>
            <a:avLst/>
            <a:gdLst>
              <a:gd name="T0" fmla="*/ 0 w 1344"/>
              <a:gd name="T1" fmla="*/ 2147483647 h 736"/>
              <a:gd name="T2" fmla="*/ 2147483647 w 1344"/>
              <a:gd name="T3" fmla="*/ 2147483647 h 736"/>
              <a:gd name="T4" fmla="*/ 2147483647 w 1344"/>
              <a:gd name="T5" fmla="*/ 2147483647 h 736"/>
              <a:gd name="T6" fmla="*/ 2147483647 w 1344"/>
              <a:gd name="T7" fmla="*/ 2147483647 h 736"/>
              <a:gd name="T8" fmla="*/ 2147483647 w 1344"/>
              <a:gd name="T9" fmla="*/ 2147483647 h 736"/>
              <a:gd name="T10" fmla="*/ 2147483647 w 1344"/>
              <a:gd name="T11" fmla="*/ 2147483647 h 736"/>
              <a:gd name="T12" fmla="*/ 2147483647 w 1344"/>
              <a:gd name="T13" fmla="*/ 2147483647 h 736"/>
              <a:gd name="T14" fmla="*/ 2147483647 w 1344"/>
              <a:gd name="T15" fmla="*/ 2147483647 h 7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44" h="736">
                <a:moveTo>
                  <a:pt x="0" y="352"/>
                </a:moveTo>
                <a:cubicBezTo>
                  <a:pt x="104" y="332"/>
                  <a:pt x="208" y="312"/>
                  <a:pt x="288" y="256"/>
                </a:cubicBezTo>
                <a:cubicBezTo>
                  <a:pt x="368" y="200"/>
                  <a:pt x="424" y="32"/>
                  <a:pt x="480" y="16"/>
                </a:cubicBezTo>
                <a:cubicBezTo>
                  <a:pt x="536" y="0"/>
                  <a:pt x="576" y="96"/>
                  <a:pt x="624" y="160"/>
                </a:cubicBezTo>
                <a:cubicBezTo>
                  <a:pt x="672" y="224"/>
                  <a:pt x="712" y="304"/>
                  <a:pt x="768" y="400"/>
                </a:cubicBezTo>
                <a:cubicBezTo>
                  <a:pt x="824" y="496"/>
                  <a:pt x="896" y="736"/>
                  <a:pt x="960" y="736"/>
                </a:cubicBezTo>
                <a:cubicBezTo>
                  <a:pt x="1024" y="736"/>
                  <a:pt x="1088" y="464"/>
                  <a:pt x="1152" y="400"/>
                </a:cubicBezTo>
                <a:cubicBezTo>
                  <a:pt x="1216" y="336"/>
                  <a:pt x="1280" y="344"/>
                  <a:pt x="1344" y="3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8" name="Line 18"/>
          <p:cNvSpPr>
            <a:spLocks noChangeShapeType="1"/>
          </p:cNvSpPr>
          <p:nvPr/>
        </p:nvSpPr>
        <p:spPr bwMode="auto">
          <a:xfrm>
            <a:off x="4679950" y="6199188"/>
            <a:ext cx="350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9" name="Line 19"/>
          <p:cNvSpPr>
            <a:spLocks noChangeShapeType="1"/>
          </p:cNvSpPr>
          <p:nvPr/>
        </p:nvSpPr>
        <p:spPr bwMode="auto">
          <a:xfrm flipV="1">
            <a:off x="6127750" y="5360988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0" name="Line 21"/>
          <p:cNvSpPr>
            <a:spLocks noChangeShapeType="1"/>
          </p:cNvSpPr>
          <p:nvPr/>
        </p:nvSpPr>
        <p:spPr bwMode="auto">
          <a:xfrm>
            <a:off x="5746750" y="2846388"/>
            <a:ext cx="0" cy="3352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1" name="Line 22"/>
          <p:cNvSpPr>
            <a:spLocks noChangeShapeType="1"/>
          </p:cNvSpPr>
          <p:nvPr/>
        </p:nvSpPr>
        <p:spPr bwMode="auto">
          <a:xfrm>
            <a:off x="6432550" y="2770188"/>
            <a:ext cx="0" cy="3429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2" name="Freeform 25"/>
          <p:cNvSpPr>
            <a:spLocks/>
          </p:cNvSpPr>
          <p:nvPr/>
        </p:nvSpPr>
        <p:spPr bwMode="auto">
          <a:xfrm>
            <a:off x="5060950" y="5868988"/>
            <a:ext cx="2057400" cy="863600"/>
          </a:xfrm>
          <a:custGeom>
            <a:avLst/>
            <a:gdLst>
              <a:gd name="T0" fmla="*/ 0 w 1296"/>
              <a:gd name="T1" fmla="*/ 2147483647 h 544"/>
              <a:gd name="T2" fmla="*/ 2147483647 w 1296"/>
              <a:gd name="T3" fmla="*/ 2147483647 h 544"/>
              <a:gd name="T4" fmla="*/ 2147483647 w 1296"/>
              <a:gd name="T5" fmla="*/ 2147483647 h 544"/>
              <a:gd name="T6" fmla="*/ 2147483647 w 1296"/>
              <a:gd name="T7" fmla="*/ 2147483647 h 544"/>
              <a:gd name="T8" fmla="*/ 2147483647 w 1296"/>
              <a:gd name="T9" fmla="*/ 2147483647 h 544"/>
              <a:gd name="T10" fmla="*/ 2147483647 w 1296"/>
              <a:gd name="T11" fmla="*/ 2147483647 h 544"/>
              <a:gd name="T12" fmla="*/ 2147483647 w 1296"/>
              <a:gd name="T13" fmla="*/ 2147483647 h 544"/>
              <a:gd name="T14" fmla="*/ 2147483647 w 1296"/>
              <a:gd name="T15" fmla="*/ 2147483647 h 544"/>
              <a:gd name="T16" fmla="*/ 2147483647 w 1296"/>
              <a:gd name="T17" fmla="*/ 2147483647 h 544"/>
              <a:gd name="T18" fmla="*/ 2147483647 w 1296"/>
              <a:gd name="T19" fmla="*/ 2147483647 h 544"/>
              <a:gd name="T20" fmla="*/ 2147483647 w 1296"/>
              <a:gd name="T21" fmla="*/ 2147483647 h 54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296" h="544">
                <a:moveTo>
                  <a:pt x="0" y="208"/>
                </a:moveTo>
                <a:cubicBezTo>
                  <a:pt x="72" y="176"/>
                  <a:pt x="144" y="144"/>
                  <a:pt x="192" y="112"/>
                </a:cubicBezTo>
                <a:cubicBezTo>
                  <a:pt x="240" y="80"/>
                  <a:pt x="248" y="0"/>
                  <a:pt x="288" y="16"/>
                </a:cubicBezTo>
                <a:cubicBezTo>
                  <a:pt x="328" y="32"/>
                  <a:pt x="384" y="144"/>
                  <a:pt x="432" y="208"/>
                </a:cubicBezTo>
                <a:cubicBezTo>
                  <a:pt x="480" y="272"/>
                  <a:pt x="536" y="344"/>
                  <a:pt x="576" y="400"/>
                </a:cubicBezTo>
                <a:cubicBezTo>
                  <a:pt x="616" y="456"/>
                  <a:pt x="640" y="544"/>
                  <a:pt x="672" y="544"/>
                </a:cubicBezTo>
                <a:cubicBezTo>
                  <a:pt x="704" y="544"/>
                  <a:pt x="728" y="472"/>
                  <a:pt x="768" y="400"/>
                </a:cubicBezTo>
                <a:cubicBezTo>
                  <a:pt x="808" y="328"/>
                  <a:pt x="880" y="176"/>
                  <a:pt x="912" y="112"/>
                </a:cubicBezTo>
                <a:cubicBezTo>
                  <a:pt x="944" y="48"/>
                  <a:pt x="928" y="8"/>
                  <a:pt x="960" y="16"/>
                </a:cubicBezTo>
                <a:cubicBezTo>
                  <a:pt x="992" y="24"/>
                  <a:pt x="1048" y="128"/>
                  <a:pt x="1104" y="160"/>
                </a:cubicBezTo>
                <a:cubicBezTo>
                  <a:pt x="1160" y="192"/>
                  <a:pt x="1228" y="200"/>
                  <a:pt x="1296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3" name="Text Box 26"/>
          <p:cNvSpPr txBox="1">
            <a:spLocks noChangeArrowheads="1"/>
          </p:cNvSpPr>
          <p:nvPr/>
        </p:nvSpPr>
        <p:spPr bwMode="auto">
          <a:xfrm>
            <a:off x="4511675" y="2344738"/>
            <a:ext cx="703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G(x)</a:t>
            </a:r>
          </a:p>
        </p:txBody>
      </p:sp>
      <p:sp>
        <p:nvSpPr>
          <p:cNvPr id="68634" name="Text Box 27"/>
          <p:cNvSpPr txBox="1">
            <a:spLocks noChangeArrowheads="1"/>
          </p:cNvSpPr>
          <p:nvPr/>
        </p:nvSpPr>
        <p:spPr bwMode="auto">
          <a:xfrm>
            <a:off x="4435475" y="4098925"/>
            <a:ext cx="86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>
                <a:sym typeface="Symbol" pitchFamily="18" charset="2"/>
              </a:rPr>
              <a:t>G</a:t>
            </a:r>
            <a:r>
              <a:rPr lang="en-US" altLang="en-US"/>
              <a:t>(x)</a:t>
            </a:r>
          </a:p>
        </p:txBody>
      </p:sp>
      <p:sp>
        <p:nvSpPr>
          <p:cNvPr id="68635" name="Text Box 28"/>
          <p:cNvSpPr txBox="1">
            <a:spLocks noChangeArrowheads="1"/>
          </p:cNvSpPr>
          <p:nvPr/>
        </p:nvSpPr>
        <p:spPr bwMode="auto">
          <a:xfrm>
            <a:off x="4587875" y="5622925"/>
            <a:ext cx="963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>
                <a:sym typeface="Symbol" pitchFamily="18" charset="2"/>
              </a:rPr>
              <a:t></a:t>
            </a:r>
            <a:r>
              <a:rPr lang="en-US" altLang="zh-TW" baseline="30000">
                <a:sym typeface="Symbol" pitchFamily="18" charset="2"/>
              </a:rPr>
              <a:t>2</a:t>
            </a:r>
            <a:r>
              <a:rPr lang="en-US" altLang="zh-TW">
                <a:sym typeface="Symbol" pitchFamily="18" charset="2"/>
              </a:rPr>
              <a:t>G(x)</a:t>
            </a:r>
            <a:endParaRPr lang="en-US" altLang="en-US">
              <a:sym typeface="Symbol" pitchFamily="18" charset="2"/>
            </a:endParaRPr>
          </a:p>
        </p:txBody>
      </p:sp>
      <p:sp>
        <p:nvSpPr>
          <p:cNvPr id="68636" name="Text Box 29"/>
          <p:cNvSpPr txBox="1">
            <a:spLocks noChangeArrowheads="1"/>
          </p:cNvSpPr>
          <p:nvPr/>
        </p:nvSpPr>
        <p:spPr bwMode="auto">
          <a:xfrm>
            <a:off x="7956550" y="6199188"/>
            <a:ext cx="319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449263" y="485775"/>
            <a:ext cx="8229600" cy="1139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How to get the LOG (Laplacian of Gaussian) mask?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 </a:t>
            </a:r>
          </a:p>
        </p:txBody>
      </p:sp>
      <p:graphicFrame>
        <p:nvGraphicFramePr>
          <p:cNvPr id="69636" name="Object 11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477000" y="2057400"/>
          <a:ext cx="12192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2" name="Equation" r:id="rId3" imgW="634725" imgH="253890" progId="Equation.3">
                  <p:embed/>
                </p:oleObj>
              </mc:Choice>
              <mc:Fallback>
                <p:oleObj name="Equation" r:id="rId3" imgW="634725" imgH="253890" progId="Equation.3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057400"/>
                        <a:ext cx="12192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7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990600" y="4572000"/>
          <a:ext cx="2895600" cy="191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3" name="Equation" r:id="rId5" imgW="1384300" imgH="914400" progId="Equation.3">
                  <p:embed/>
                </p:oleObj>
              </mc:Choice>
              <mc:Fallback>
                <p:oleObj name="Equation" r:id="rId5" imgW="1384300" imgH="9144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572000"/>
                        <a:ext cx="2895600" cy="1912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8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69639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9228ED6-6DF0-499E-983D-D9A389B93027}" type="slidenum">
              <a:rPr lang="en-US" altLang="en-US"/>
              <a:pPr/>
              <a:t>69</a:t>
            </a:fld>
            <a:endParaRPr lang="en-US" altLang="en-US"/>
          </a:p>
        </p:txBody>
      </p:sp>
      <p:graphicFrame>
        <p:nvGraphicFramePr>
          <p:cNvPr id="69640" name="Object 5"/>
          <p:cNvGraphicFramePr>
            <a:graphicFrameLocks noChangeAspect="1"/>
          </p:cNvGraphicFramePr>
          <p:nvPr/>
        </p:nvGraphicFramePr>
        <p:xfrm>
          <a:off x="990600" y="1600200"/>
          <a:ext cx="2895600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4" name="Equation" r:id="rId7" imgW="1460500" imgH="1168400" progId="Equation.3">
                  <p:embed/>
                </p:oleObj>
              </mc:Choice>
              <mc:Fallback>
                <p:oleObj name="Equation" r:id="rId7" imgW="1460500" imgH="1168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00200"/>
                        <a:ext cx="2895600" cy="23145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1" name="Freeform 6"/>
          <p:cNvSpPr>
            <a:spLocks/>
          </p:cNvSpPr>
          <p:nvPr/>
        </p:nvSpPr>
        <p:spPr bwMode="auto">
          <a:xfrm>
            <a:off x="5181600" y="2438400"/>
            <a:ext cx="1981200" cy="1016000"/>
          </a:xfrm>
          <a:custGeom>
            <a:avLst/>
            <a:gdLst>
              <a:gd name="T0" fmla="*/ 0 w 1248"/>
              <a:gd name="T1" fmla="*/ 2147483647 h 640"/>
              <a:gd name="T2" fmla="*/ 2147483647 w 1248"/>
              <a:gd name="T3" fmla="*/ 2147483647 h 640"/>
              <a:gd name="T4" fmla="*/ 2147483647 w 1248"/>
              <a:gd name="T5" fmla="*/ 2147483647 h 640"/>
              <a:gd name="T6" fmla="*/ 2147483647 w 1248"/>
              <a:gd name="T7" fmla="*/ 2147483647 h 640"/>
              <a:gd name="T8" fmla="*/ 2147483647 w 1248"/>
              <a:gd name="T9" fmla="*/ 0 h 640"/>
              <a:gd name="T10" fmla="*/ 2147483647 w 1248"/>
              <a:gd name="T11" fmla="*/ 2147483647 h 640"/>
              <a:gd name="T12" fmla="*/ 2147483647 w 1248"/>
              <a:gd name="T13" fmla="*/ 2147483647 h 640"/>
              <a:gd name="T14" fmla="*/ 2147483647 w 1248"/>
              <a:gd name="T15" fmla="*/ 2147483647 h 640"/>
              <a:gd name="T16" fmla="*/ 2147483647 w 1248"/>
              <a:gd name="T17" fmla="*/ 2147483647 h 640"/>
              <a:gd name="T18" fmla="*/ 2147483647 w 1248"/>
              <a:gd name="T19" fmla="*/ 2147483647 h 6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48" h="640">
                <a:moveTo>
                  <a:pt x="0" y="624"/>
                </a:moveTo>
                <a:cubicBezTo>
                  <a:pt x="88" y="604"/>
                  <a:pt x="176" y="584"/>
                  <a:pt x="240" y="528"/>
                </a:cubicBezTo>
                <a:cubicBezTo>
                  <a:pt x="304" y="472"/>
                  <a:pt x="344" y="360"/>
                  <a:pt x="384" y="288"/>
                </a:cubicBezTo>
                <a:cubicBezTo>
                  <a:pt x="424" y="216"/>
                  <a:pt x="440" y="144"/>
                  <a:pt x="480" y="96"/>
                </a:cubicBezTo>
                <a:cubicBezTo>
                  <a:pt x="520" y="48"/>
                  <a:pt x="576" y="0"/>
                  <a:pt x="624" y="0"/>
                </a:cubicBezTo>
                <a:cubicBezTo>
                  <a:pt x="672" y="0"/>
                  <a:pt x="720" y="32"/>
                  <a:pt x="768" y="96"/>
                </a:cubicBezTo>
                <a:cubicBezTo>
                  <a:pt x="816" y="160"/>
                  <a:pt x="872" y="312"/>
                  <a:pt x="912" y="384"/>
                </a:cubicBezTo>
                <a:cubicBezTo>
                  <a:pt x="952" y="456"/>
                  <a:pt x="968" y="488"/>
                  <a:pt x="1008" y="528"/>
                </a:cubicBezTo>
                <a:cubicBezTo>
                  <a:pt x="1048" y="568"/>
                  <a:pt x="1112" y="608"/>
                  <a:pt x="1152" y="624"/>
                </a:cubicBezTo>
                <a:cubicBezTo>
                  <a:pt x="1192" y="640"/>
                  <a:pt x="1220" y="632"/>
                  <a:pt x="1248" y="62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2" name="Line 7"/>
          <p:cNvSpPr>
            <a:spLocks noChangeShapeType="1"/>
          </p:cNvSpPr>
          <p:nvPr/>
        </p:nvSpPr>
        <p:spPr bwMode="auto">
          <a:xfrm flipH="1">
            <a:off x="7162800" y="34290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3" name="Line 8"/>
          <p:cNvSpPr>
            <a:spLocks noChangeShapeType="1"/>
          </p:cNvSpPr>
          <p:nvPr/>
        </p:nvSpPr>
        <p:spPr bwMode="auto">
          <a:xfrm>
            <a:off x="6172200" y="20574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4" name="Line 9"/>
          <p:cNvSpPr>
            <a:spLocks noChangeShapeType="1"/>
          </p:cNvSpPr>
          <p:nvPr/>
        </p:nvSpPr>
        <p:spPr bwMode="auto">
          <a:xfrm>
            <a:off x="4572000" y="3429000"/>
            <a:ext cx="3581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5" name="Text Box 10"/>
          <p:cNvSpPr txBox="1">
            <a:spLocks noChangeArrowheads="1"/>
          </p:cNvSpPr>
          <p:nvPr/>
        </p:nvSpPr>
        <p:spPr bwMode="auto">
          <a:xfrm>
            <a:off x="6003925" y="1631950"/>
            <a:ext cx="703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G(x)</a:t>
            </a:r>
          </a:p>
        </p:txBody>
      </p:sp>
      <p:pic>
        <p:nvPicPr>
          <p:cNvPr id="6964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495800"/>
            <a:ext cx="18859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647" name="Line 13"/>
          <p:cNvSpPr>
            <a:spLocks noChangeShapeType="1"/>
          </p:cNvSpPr>
          <p:nvPr/>
        </p:nvSpPr>
        <p:spPr bwMode="auto">
          <a:xfrm flipV="1">
            <a:off x="5943600" y="5715000"/>
            <a:ext cx="1676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8" name="Line 14"/>
          <p:cNvSpPr>
            <a:spLocks noChangeShapeType="1"/>
          </p:cNvSpPr>
          <p:nvPr/>
        </p:nvSpPr>
        <p:spPr bwMode="auto">
          <a:xfrm flipH="1" flipV="1">
            <a:off x="4953000" y="5486400"/>
            <a:ext cx="9906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9" name="Text Box 15"/>
          <p:cNvSpPr txBox="1">
            <a:spLocks noChangeArrowheads="1"/>
          </p:cNvSpPr>
          <p:nvPr/>
        </p:nvSpPr>
        <p:spPr bwMode="auto">
          <a:xfrm>
            <a:off x="7604125" y="5518150"/>
            <a:ext cx="319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69650" name="Text Box 16"/>
          <p:cNvSpPr txBox="1">
            <a:spLocks noChangeArrowheads="1"/>
          </p:cNvSpPr>
          <p:nvPr/>
        </p:nvSpPr>
        <p:spPr bwMode="auto">
          <a:xfrm>
            <a:off x="4632325" y="5365750"/>
            <a:ext cx="319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y</a:t>
            </a:r>
          </a:p>
        </p:txBody>
      </p:sp>
      <p:sp>
        <p:nvSpPr>
          <p:cNvPr id="69651" name="Text Box 17"/>
          <p:cNvSpPr txBox="1">
            <a:spLocks noChangeArrowheads="1"/>
          </p:cNvSpPr>
          <p:nvPr/>
        </p:nvSpPr>
        <p:spPr bwMode="auto">
          <a:xfrm>
            <a:off x="8061325" y="3308350"/>
            <a:ext cx="319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69652" name="Text Box 18"/>
          <p:cNvSpPr txBox="1">
            <a:spLocks noChangeArrowheads="1"/>
          </p:cNvSpPr>
          <p:nvPr/>
        </p:nvSpPr>
        <p:spPr bwMode="auto">
          <a:xfrm>
            <a:off x="6003925" y="3536950"/>
            <a:ext cx="40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m</a:t>
            </a:r>
          </a:p>
        </p:txBody>
      </p:sp>
      <p:sp>
        <p:nvSpPr>
          <p:cNvPr id="69653" name="Line 19"/>
          <p:cNvSpPr>
            <a:spLocks noChangeShapeType="1"/>
          </p:cNvSpPr>
          <p:nvPr/>
        </p:nvSpPr>
        <p:spPr bwMode="auto">
          <a:xfrm>
            <a:off x="5943600" y="243840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4" name="Line 20"/>
          <p:cNvSpPr>
            <a:spLocks noChangeShapeType="1"/>
          </p:cNvSpPr>
          <p:nvPr/>
        </p:nvSpPr>
        <p:spPr bwMode="auto">
          <a:xfrm>
            <a:off x="6553200" y="5715000"/>
            <a:ext cx="4572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5" name="Text Box 21"/>
          <p:cNvSpPr txBox="1">
            <a:spLocks noChangeArrowheads="1"/>
          </p:cNvSpPr>
          <p:nvPr/>
        </p:nvSpPr>
        <p:spPr bwMode="auto">
          <a:xfrm>
            <a:off x="6918325" y="5746750"/>
            <a:ext cx="496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m</a:t>
            </a:r>
            <a:r>
              <a:rPr lang="en-US" altLang="en-US" baseline="-25000"/>
              <a:t>x</a:t>
            </a:r>
          </a:p>
        </p:txBody>
      </p:sp>
      <p:sp>
        <p:nvSpPr>
          <p:cNvPr id="69656" name="Line 22"/>
          <p:cNvSpPr>
            <a:spLocks noChangeShapeType="1"/>
          </p:cNvSpPr>
          <p:nvPr/>
        </p:nvSpPr>
        <p:spPr bwMode="auto">
          <a:xfrm flipH="1">
            <a:off x="5105400" y="5638800"/>
            <a:ext cx="762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7" name="Text Box 23"/>
          <p:cNvSpPr txBox="1">
            <a:spLocks noChangeArrowheads="1"/>
          </p:cNvSpPr>
          <p:nvPr/>
        </p:nvSpPr>
        <p:spPr bwMode="auto">
          <a:xfrm>
            <a:off x="4648200" y="5715000"/>
            <a:ext cx="496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m</a:t>
            </a:r>
            <a:r>
              <a:rPr lang="en-US" altLang="en-US" baseline="-25000"/>
              <a:t>y</a:t>
            </a:r>
          </a:p>
        </p:txBody>
      </p:sp>
      <p:sp>
        <p:nvSpPr>
          <p:cNvPr id="69658" name="Line 24"/>
          <p:cNvSpPr>
            <a:spLocks noChangeShapeType="1"/>
          </p:cNvSpPr>
          <p:nvPr/>
        </p:nvSpPr>
        <p:spPr bwMode="auto">
          <a:xfrm>
            <a:off x="2819400" y="320040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9" name="Text Box 25"/>
          <p:cNvSpPr txBox="1">
            <a:spLocks noChangeArrowheads="1"/>
          </p:cNvSpPr>
          <p:nvPr/>
        </p:nvSpPr>
        <p:spPr bwMode="auto">
          <a:xfrm>
            <a:off x="6934200" y="1600200"/>
            <a:ext cx="1744663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1-D Gaussian</a:t>
            </a:r>
          </a:p>
        </p:txBody>
      </p:sp>
      <p:sp>
        <p:nvSpPr>
          <p:cNvPr id="69660" name="Text Box 26"/>
          <p:cNvSpPr txBox="1">
            <a:spLocks noChangeArrowheads="1"/>
          </p:cNvSpPr>
          <p:nvPr/>
        </p:nvSpPr>
        <p:spPr bwMode="auto">
          <a:xfrm>
            <a:off x="6477000" y="4343400"/>
            <a:ext cx="1744663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2-D Gaussian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Application of edges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Lane detection </a:t>
            </a:r>
          </a:p>
        </p:txBody>
      </p:sp>
      <p:sp>
        <p:nvSpPr>
          <p:cNvPr id="922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922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8D99BBE-D243-4361-89A9-B615BD61DF02}" type="slidenum">
              <a:rPr lang="en-US" altLang="en-US"/>
              <a:pPr/>
              <a:t>7</a:t>
            </a:fld>
            <a:endParaRPr lang="en-US" altLang="en-US"/>
          </a:p>
        </p:txBody>
      </p:sp>
      <p:pic>
        <p:nvPicPr>
          <p:cNvPr id="92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643313" cy="276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3" name="Text Box 5"/>
          <p:cNvSpPr txBox="1">
            <a:spLocks noChangeArrowheads="1"/>
          </p:cNvSpPr>
          <p:nvPr/>
        </p:nvSpPr>
        <p:spPr bwMode="auto">
          <a:xfrm>
            <a:off x="1050925" y="5060950"/>
            <a:ext cx="7916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http://www.youtube.com/watch?v=Al4DnNkZUeA&amp;feature=related</a:t>
            </a:r>
          </a:p>
        </p:txBody>
      </p:sp>
      <p:pic>
        <p:nvPicPr>
          <p:cNvPr id="922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4160838" cy="272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1279525" y="5594350"/>
            <a:ext cx="7862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http://www.youtube.com/watch?v=9F3_6xL8hEY&amp;feature=related</a:t>
            </a:r>
          </a:p>
          <a:p>
            <a:endParaRPr lang="en-US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381000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1398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smtClean="0"/>
              <a:t>2</a:t>
            </a:r>
            <a:r>
              <a:rPr lang="en-US" altLang="zh-CN" sz="3200" baseline="30000" smtClean="0"/>
              <a:t>nd</a:t>
            </a:r>
            <a:r>
              <a:rPr lang="en-US" altLang="zh-CN" sz="3200" smtClean="0"/>
              <a:t> derivative of G (x,y)=</a:t>
            </a:r>
            <a:r>
              <a:rPr lang="en-US" altLang="zh-CN" sz="3200" smtClean="0">
                <a:sym typeface="Symbol" pitchFamily="18" charset="2"/>
              </a:rPr>
              <a:t></a:t>
            </a:r>
            <a:r>
              <a:rPr lang="en-US" altLang="zh-CN" sz="3200" baseline="30000" smtClean="0">
                <a:sym typeface="Symbol" pitchFamily="18" charset="2"/>
              </a:rPr>
              <a:t>2</a:t>
            </a:r>
            <a:r>
              <a:rPr lang="en-US" altLang="zh-CN" sz="3200" smtClean="0">
                <a:sym typeface="Symbol" pitchFamily="18" charset="2"/>
              </a:rPr>
              <a:t>G(x,y)</a:t>
            </a:r>
            <a:br>
              <a:rPr lang="en-US" altLang="zh-CN" sz="3200" smtClean="0">
                <a:sym typeface="Symbol" pitchFamily="18" charset="2"/>
              </a:rPr>
            </a:br>
            <a:r>
              <a:rPr lang="en-US" altLang="zh-CN" sz="3200" smtClean="0">
                <a:sym typeface="Symbol" pitchFamily="18" charset="2"/>
              </a:rPr>
              <a:t>=</a:t>
            </a:r>
            <a:r>
              <a:rPr lang="en-US" altLang="zh-CN" sz="3200" u="sng" smtClean="0">
                <a:sym typeface="Symbol" pitchFamily="18" charset="2"/>
              </a:rPr>
              <a:t>L</a:t>
            </a:r>
            <a:r>
              <a:rPr lang="en-US" altLang="zh-CN" sz="3200" smtClean="0">
                <a:sym typeface="Symbol" pitchFamily="18" charset="2"/>
              </a:rPr>
              <a:t>aplacian </a:t>
            </a:r>
            <a:r>
              <a:rPr lang="en-US" altLang="zh-CN" sz="3200" u="sng" smtClean="0">
                <a:sym typeface="Symbol" pitchFamily="18" charset="2"/>
              </a:rPr>
              <a:t>o</a:t>
            </a:r>
            <a:r>
              <a:rPr lang="en-US" altLang="zh-CN" sz="3200" smtClean="0">
                <a:sym typeface="Symbol" pitchFamily="18" charset="2"/>
              </a:rPr>
              <a:t>f </a:t>
            </a:r>
            <a:r>
              <a:rPr lang="en-US" altLang="zh-CN" sz="3200" u="sng" smtClean="0">
                <a:sym typeface="Symbol" pitchFamily="18" charset="2"/>
              </a:rPr>
              <a:t>G</a:t>
            </a:r>
            <a:r>
              <a:rPr lang="en-US" altLang="zh-CN" sz="3200" smtClean="0">
                <a:sym typeface="Symbol" pitchFamily="18" charset="2"/>
              </a:rPr>
              <a:t>aussian (LoG)</a:t>
            </a:r>
            <a:endParaRPr lang="en-US" altLang="en-US" sz="3200" smtClean="0">
              <a:sym typeface="Symbol" pitchFamily="18" charset="2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/>
              <a:t> </a:t>
            </a:r>
            <a:endParaRPr lang="en-US" altLang="en-US" sz="2400" smtClean="0"/>
          </a:p>
        </p:txBody>
      </p:sp>
      <p:graphicFrame>
        <p:nvGraphicFramePr>
          <p:cNvPr id="7066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867400" y="2236788"/>
          <a:ext cx="1600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9" name="Equation" r:id="rId3" imgW="1600200" imgH="914400" progId="Equation.3">
                  <p:embed/>
                </p:oleObj>
              </mc:Choice>
              <mc:Fallback>
                <p:oleObj name="Equation" r:id="rId3" imgW="1600200" imgH="9144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236788"/>
                        <a:ext cx="1600200" cy="914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00200" y="2438400"/>
          <a:ext cx="2895600" cy="191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0" name="Equation" r:id="rId5" imgW="1384300" imgH="914400" progId="Equation.3">
                  <p:embed/>
                </p:oleObj>
              </mc:Choice>
              <mc:Fallback>
                <p:oleObj name="Equation" r:id="rId5" imgW="1384300" imgH="91440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38400"/>
                        <a:ext cx="2895600" cy="1912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2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7066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1C821FF-BC55-479E-9C7A-74E493250B53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70664" name="Line 10"/>
          <p:cNvSpPr>
            <a:spLocks noChangeShapeType="1"/>
          </p:cNvSpPr>
          <p:nvPr/>
        </p:nvSpPr>
        <p:spPr bwMode="auto">
          <a:xfrm>
            <a:off x="4648200" y="34290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70665" name="Object 11"/>
          <p:cNvGraphicFramePr>
            <a:graphicFrameLocks noChangeAspect="1"/>
          </p:cNvGraphicFramePr>
          <p:nvPr/>
        </p:nvGraphicFramePr>
        <p:xfrm>
          <a:off x="381000" y="2743200"/>
          <a:ext cx="1066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1" name="Equation" r:id="rId7" imgW="203024" imgH="203024" progId="Equation.3">
                  <p:embed/>
                </p:oleObj>
              </mc:Choice>
              <mc:Fallback>
                <p:oleObj name="Equation" r:id="rId7" imgW="203024" imgH="20302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743200"/>
                        <a:ext cx="1066800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6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579938"/>
            <a:ext cx="2819400" cy="227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52963"/>
            <a:ext cx="2590800" cy="220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39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u="sng" dirty="0" smtClean="0"/>
              <a:t>L</a:t>
            </a:r>
            <a:r>
              <a:rPr lang="en-US" sz="3600" dirty="0" smtClean="0"/>
              <a:t>aplacian </a:t>
            </a:r>
            <a:r>
              <a:rPr lang="en-US" sz="3600" u="sng" dirty="0" smtClean="0"/>
              <a:t>o</a:t>
            </a:r>
            <a:r>
              <a:rPr lang="en-US" sz="3600" dirty="0" smtClean="0"/>
              <a:t>f </a:t>
            </a:r>
            <a:r>
              <a:rPr lang="en-US" sz="3600" u="sng" dirty="0" smtClean="0"/>
              <a:t>G</a:t>
            </a:r>
            <a:r>
              <a:rPr lang="en-US" sz="3600" dirty="0" smtClean="0"/>
              <a:t>aussian (LOG) method</a:t>
            </a:r>
            <a:br>
              <a:rPr lang="en-US" sz="3600" dirty="0" smtClean="0"/>
            </a:br>
            <a:r>
              <a:rPr lang="en-US" sz="3600" dirty="0" smtClean="0"/>
              <a:t>-- LOG is a 2nd order differentiation mask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2-D Mask</a:t>
            </a:r>
          </a:p>
          <a:p>
            <a:pPr eaLnBrk="1" hangingPunct="1"/>
            <a:endParaRPr lang="en-US" altLang="en-US" sz="2400" smtClean="0"/>
          </a:p>
        </p:txBody>
      </p:sp>
      <p:graphicFrame>
        <p:nvGraphicFramePr>
          <p:cNvPr id="71684" name="Object 1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267200" y="3352800"/>
          <a:ext cx="3808413" cy="217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3" name="Equation" r:id="rId3" imgW="1600200" imgH="914400" progId="Equation.3">
                  <p:embed/>
                </p:oleObj>
              </mc:Choice>
              <mc:Fallback>
                <p:oleObj name="Equation" r:id="rId3" imgW="1600200" imgH="914400" progId="Equation.3">
                  <p:embed/>
                  <p:pic>
                    <p:nvPicPr>
                      <p:cNvPr id="0" name="Object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352800"/>
                        <a:ext cx="3808413" cy="21764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1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429000" y="1524000"/>
          <a:ext cx="5180013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4" name="Equation" r:id="rId5" imgW="3441700" imgH="939800" progId="Equation.3">
                  <p:embed/>
                </p:oleObj>
              </mc:Choice>
              <mc:Fallback>
                <p:oleObj name="Equation" r:id="rId5" imgW="3441700" imgH="939800" progId="Equation.3">
                  <p:embed/>
                  <p:pic>
                    <p:nvPicPr>
                      <p:cNvPr id="0" name="Object 1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524000"/>
                        <a:ext cx="5180013" cy="141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71687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3ED24F9-EB6D-4433-97BF-672CF601FF54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71688" name="Text Box 9"/>
          <p:cNvSpPr txBox="1">
            <a:spLocks noChangeArrowheads="1"/>
          </p:cNvSpPr>
          <p:nvPr/>
        </p:nvSpPr>
        <p:spPr bwMode="auto">
          <a:xfrm>
            <a:off x="685800" y="5667375"/>
            <a:ext cx="3429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Laplacian of Gaussian</a:t>
            </a:r>
            <a:r>
              <a:rPr lang="en-US" altLang="zh-CN" sz="1400">
                <a:ea typeface="SimSun" pitchFamily="2" charset="-122"/>
              </a:rPr>
              <a:t> (LOG)</a:t>
            </a:r>
            <a:endParaRPr lang="en-US" altLang="en-US" sz="1400"/>
          </a:p>
        </p:txBody>
      </p:sp>
      <p:sp>
        <p:nvSpPr>
          <p:cNvPr id="71689" name="AutoShape 16"/>
          <p:cNvSpPr>
            <a:spLocks/>
          </p:cNvSpPr>
          <p:nvPr/>
        </p:nvSpPr>
        <p:spPr bwMode="auto">
          <a:xfrm rot="-5527266">
            <a:off x="6896100" y="2628900"/>
            <a:ext cx="304800" cy="685800"/>
          </a:xfrm>
          <a:prstGeom prst="leftBrace">
            <a:avLst>
              <a:gd name="adj1" fmla="val 1875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71690" name="Line 17"/>
          <p:cNvSpPr>
            <a:spLocks noChangeShapeType="1"/>
          </p:cNvSpPr>
          <p:nvPr/>
        </p:nvSpPr>
        <p:spPr bwMode="auto">
          <a:xfrm flipH="1">
            <a:off x="5943600" y="3124200"/>
            <a:ext cx="990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691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281940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Laplacian of Gaussian</a:t>
            </a:r>
            <a:r>
              <a:rPr lang="en-US" altLang="zh-CN" sz="3200" smtClean="0"/>
              <a:t> (LOG)</a:t>
            </a:r>
            <a:r>
              <a:rPr lang="en-US" altLang="en-US" sz="3200" smtClean="0"/>
              <a:t/>
            </a:r>
            <a:br>
              <a:rPr lang="en-US" altLang="en-US" sz="3200" smtClean="0"/>
            </a:br>
            <a:r>
              <a:rPr lang="en-US" altLang="zh-CN" sz="3200" smtClean="0"/>
              <a:t>by excel (cut and paste to excel to view plot)</a:t>
            </a:r>
            <a:endParaRPr lang="en-US" altLang="en-US" sz="3200" smtClean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/>
              <a:t> </a:t>
            </a:r>
            <a:endParaRPr lang="en-US" altLang="en-US" sz="2400" smtClean="0"/>
          </a:p>
        </p:txBody>
      </p:sp>
      <p:graphicFrame>
        <p:nvGraphicFramePr>
          <p:cNvPr id="7270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143000" y="1600200"/>
          <a:ext cx="7696200" cy="441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2" name="Worksheet" r:id="rId3" imgW="7322766" imgH="4198692" progId="Excel.Sheet.8">
                  <p:embed/>
                </p:oleObj>
              </mc:Choice>
              <mc:Fallback>
                <p:oleObj name="Worksheet" r:id="rId3" imgW="7322766" imgH="4198692" progId="Excel.Sheet.8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00200"/>
                        <a:ext cx="7696200" cy="441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7271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D86F0E7-7099-420A-8F69-B36189D78A75}" type="slidenum">
              <a:rPr lang="en-US" altLang="en-US"/>
              <a:pPr/>
              <a:t>72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39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Method to reduce noise: </a:t>
            </a:r>
            <a:br>
              <a:rPr lang="en-US" sz="4000" dirty="0" smtClean="0"/>
            </a:br>
            <a:r>
              <a:rPr lang="en-US" sz="4000" u="sng" dirty="0" smtClean="0"/>
              <a:t>L</a:t>
            </a:r>
            <a:r>
              <a:rPr lang="en-US" sz="4000" dirty="0" smtClean="0"/>
              <a:t>aplacian </a:t>
            </a:r>
            <a:r>
              <a:rPr lang="en-US" sz="4000" u="sng" dirty="0" smtClean="0"/>
              <a:t>o</a:t>
            </a:r>
            <a:r>
              <a:rPr lang="en-US" sz="4000" dirty="0" smtClean="0"/>
              <a:t>f </a:t>
            </a:r>
            <a:r>
              <a:rPr lang="en-US" sz="4000" u="sng" dirty="0" smtClean="0"/>
              <a:t>G</a:t>
            </a:r>
            <a:r>
              <a:rPr lang="en-US" sz="4000" dirty="0" smtClean="0"/>
              <a:t>aussian (LOG) method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Second derivative is sensitive to noise , so smooth it with a Gaussian smoothing filter first</a:t>
            </a:r>
          </a:p>
          <a:p>
            <a:pPr eaLnBrk="1" hangingPunct="1"/>
            <a:endParaRPr lang="en-US" altLang="en-US" sz="2400" smtClean="0"/>
          </a:p>
          <a:p>
            <a:pPr eaLnBrk="1" hangingPunct="1"/>
            <a:r>
              <a:rPr lang="en-US" altLang="en-US" sz="2400" smtClean="0"/>
              <a:t>It is like first blurring the image to remove noise then extract edges</a:t>
            </a:r>
          </a:p>
        </p:txBody>
      </p:sp>
      <p:graphicFrame>
        <p:nvGraphicFramePr>
          <p:cNvPr id="73732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572000" y="3581400"/>
          <a:ext cx="411480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2" name="Equation" r:id="rId3" imgW="3441700" imgH="939800" progId="Equation.3">
                  <p:embed/>
                </p:oleObj>
              </mc:Choice>
              <mc:Fallback>
                <p:oleObj name="Equation" r:id="rId3" imgW="3441700" imgH="93980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581400"/>
                        <a:ext cx="4114800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581775" y="1857375"/>
          <a:ext cx="253047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3" name="Equation" r:id="rId5" imgW="1600200" imgH="914400" progId="Equation.3">
                  <p:embed/>
                </p:oleObj>
              </mc:Choice>
              <mc:Fallback>
                <p:oleObj name="Equation" r:id="rId5" imgW="1600200" imgH="914400" progId="Equation.3">
                  <p:embed/>
                  <p:pic>
                    <p:nvPicPr>
                      <p:cNvPr id="0" name="Object 1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1775" y="1857375"/>
                        <a:ext cx="2530475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7373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687F243-301C-415D-A672-F1FFE110B228}" type="slidenum">
              <a:rPr lang="en-US" altLang="en-US"/>
              <a:pPr/>
              <a:t>73</a:t>
            </a:fld>
            <a:endParaRPr lang="en-US" altLang="en-US"/>
          </a:p>
        </p:txBody>
      </p:sp>
      <p:pic>
        <p:nvPicPr>
          <p:cNvPr id="73736" name="Picture 9" descr="logdis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7244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7" name="Text Box 10"/>
          <p:cNvSpPr txBox="1">
            <a:spLocks noChangeArrowheads="1"/>
          </p:cNvSpPr>
          <p:nvPr/>
        </p:nvSpPr>
        <p:spPr bwMode="auto">
          <a:xfrm>
            <a:off x="7467600" y="5410200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LOG mask</a:t>
            </a:r>
          </a:p>
        </p:txBody>
      </p:sp>
      <p:sp>
        <p:nvSpPr>
          <p:cNvPr id="73738" name="Text Box 12"/>
          <p:cNvSpPr txBox="1">
            <a:spLocks noChangeArrowheads="1"/>
          </p:cNvSpPr>
          <p:nvPr/>
        </p:nvSpPr>
        <p:spPr bwMode="auto">
          <a:xfrm>
            <a:off x="381000" y="5638800"/>
            <a:ext cx="3825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000"/>
              <a:t>http://homepages.inf.ed.ac.uk/rbf/CVonline/LOCAL_COPIES/OWENS/LECT6/node2.html</a:t>
            </a:r>
          </a:p>
        </p:txBody>
      </p:sp>
      <p:sp>
        <p:nvSpPr>
          <p:cNvPr id="73739" name="AutoShape 21"/>
          <p:cNvSpPr>
            <a:spLocks/>
          </p:cNvSpPr>
          <p:nvPr/>
        </p:nvSpPr>
        <p:spPr bwMode="auto">
          <a:xfrm rot="-5527266">
            <a:off x="7429500" y="4305300"/>
            <a:ext cx="304800" cy="685800"/>
          </a:xfrm>
          <a:prstGeom prst="leftBrace">
            <a:avLst>
              <a:gd name="adj1" fmla="val 1875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pic>
        <p:nvPicPr>
          <p:cNvPr id="73740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52600"/>
            <a:ext cx="1981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6934200" y="423863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b="1" u="sng" smtClean="0"/>
              <a:t>Canny Edge Detector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>
              <a:buFont typeface="Wingdings" pitchFamily="2" charset="2"/>
              <a:buChar char="p"/>
            </a:pPr>
            <a:r>
              <a:rPr lang="en-US" altLang="zh-CN" smtClean="0">
                <a:solidFill>
                  <a:srgbClr val="898989"/>
                </a:solidFill>
              </a:rPr>
              <a:t>A practical non-linear filtering method</a:t>
            </a:r>
          </a:p>
          <a:p>
            <a:pPr algn="l" eaLnBrk="1" hangingPunct="1">
              <a:buFont typeface="Wingdings" pitchFamily="2" charset="2"/>
              <a:buChar char="p"/>
            </a:pPr>
            <a:r>
              <a:rPr lang="en-US" altLang="zh-CN" smtClean="0">
                <a:solidFill>
                  <a:srgbClr val="898989"/>
                </a:solidFill>
              </a:rPr>
              <a:t>Very popular</a:t>
            </a:r>
          </a:p>
          <a:p>
            <a:pPr eaLnBrk="1" hangingPunct="1"/>
            <a:endParaRPr lang="en-US" altLang="en-US" smtClean="0">
              <a:solidFill>
                <a:srgbClr val="898989"/>
              </a:solidFill>
            </a:endParaRPr>
          </a:p>
        </p:txBody>
      </p:sp>
      <p:sp>
        <p:nvSpPr>
          <p:cNvPr id="7475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7475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ADAB2C3-AD83-4FCB-AF6D-7AE0CBAE25C2}" type="slidenum">
              <a:rPr lang="en-US" altLang="en-US"/>
              <a:pPr/>
              <a:t>74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Motivation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Using 1</a:t>
            </a:r>
            <a:r>
              <a:rPr lang="en-US" altLang="en-US" baseline="30000" dirty="0" smtClean="0"/>
              <a:t>st</a:t>
            </a:r>
            <a:r>
              <a:rPr lang="en-US" altLang="en-US" dirty="0" smtClean="0"/>
              <a:t> derivative and 2</a:t>
            </a:r>
            <a:r>
              <a:rPr lang="en-US" altLang="en-US" baseline="30000" dirty="0" smtClean="0"/>
              <a:t>nd</a:t>
            </a:r>
            <a:r>
              <a:rPr lang="en-US" altLang="en-US" dirty="0" smtClean="0"/>
              <a:t> derivative alone are not good enough to locate 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1</a:t>
            </a:r>
            <a:r>
              <a:rPr lang="en-US" altLang="en-US" baseline="30000" dirty="0" smtClean="0"/>
              <a:t>st</a:t>
            </a:r>
            <a:r>
              <a:rPr lang="en-US" altLang="en-US" dirty="0" smtClean="0"/>
              <a:t> derivate method gives “thick” edges.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2</a:t>
            </a:r>
            <a:r>
              <a:rPr lang="en-US" altLang="en-US" baseline="30000" dirty="0" smtClean="0"/>
              <a:t>nd</a:t>
            </a:r>
            <a:r>
              <a:rPr lang="en-US" altLang="en-US" dirty="0" smtClean="0"/>
              <a:t> derivate method gives too much noise--“rings”.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First order method with </a:t>
            </a:r>
            <a:r>
              <a:rPr lang="en-US" altLang="en-US" dirty="0" err="1"/>
              <a:t>t</a:t>
            </a:r>
            <a:r>
              <a:rPr lang="en-US" altLang="en-US" dirty="0" err="1" smtClean="0"/>
              <a:t>hresholding</a:t>
            </a:r>
            <a:r>
              <a:rPr lang="en-US" altLang="en-US" dirty="0" smtClean="0"/>
              <a:t> is good but too simple. It cannot handle a wide range of images.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 threshold works for one image usually won’t work for another image.</a:t>
            </a:r>
          </a:p>
        </p:txBody>
      </p:sp>
      <p:sp>
        <p:nvSpPr>
          <p:cNvPr id="7578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7578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9234135-EBA8-451A-89BD-E9846D990BFD}" type="slidenum">
              <a:rPr lang="en-US" altLang="en-US"/>
              <a:pPr/>
              <a:t>75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Goal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Mark as many real edges as possible.</a:t>
            </a:r>
          </a:p>
          <a:p>
            <a:pPr eaLnBrk="1" hangingPunct="1"/>
            <a:r>
              <a:rPr lang="en-US" altLang="en-US" smtClean="0"/>
              <a:t>The detected edges should be as close as the real edges.</a:t>
            </a:r>
          </a:p>
          <a:p>
            <a:pPr eaLnBrk="1" hangingPunct="1"/>
            <a:r>
              <a:rPr lang="en-US" altLang="en-US" smtClean="0"/>
              <a:t>All edges are of one pixel width.</a:t>
            </a:r>
          </a:p>
        </p:txBody>
      </p:sp>
      <p:sp>
        <p:nvSpPr>
          <p:cNvPr id="7680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7680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BC698A-3EEF-46A0-B3A3-C74C634A30F8}" type="slidenum">
              <a:rPr lang="en-US" altLang="en-US"/>
              <a:pPr/>
              <a:t>76</a:t>
            </a:fld>
            <a:endParaRPr lang="en-US" altLang="en-US"/>
          </a:p>
        </p:txBody>
      </p:sp>
      <p:pic>
        <p:nvPicPr>
          <p:cNvPr id="76806" name="Picture 4" descr="e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29150"/>
            <a:ext cx="2667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7" name="Picture 5" descr="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8" name="Text Box 6"/>
          <p:cNvSpPr txBox="1">
            <a:spLocks noChangeArrowheads="1"/>
          </p:cNvSpPr>
          <p:nvPr/>
        </p:nvSpPr>
        <p:spPr bwMode="auto">
          <a:xfrm>
            <a:off x="7162800" y="4191000"/>
            <a:ext cx="1676400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400"/>
              <a:t>Ref: </a:t>
            </a:r>
            <a:r>
              <a:rPr lang="en-US" altLang="en-US" sz="1400">
                <a:hlinkClick r:id="rId4"/>
              </a:rPr>
              <a:t>http://en.wikipedia.org/wiki/Canny_edge_detector</a:t>
            </a:r>
            <a:r>
              <a:rPr lang="en-US" altLang="en-US" sz="1000"/>
              <a:t>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Canny Edge Detector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It is first proposed by John F. Canny in 1986.</a:t>
            </a:r>
          </a:p>
          <a:p>
            <a:pPr eaLnBrk="1" hangingPunct="1"/>
            <a:r>
              <a:rPr lang="en-US" altLang="en-US" smtClean="0"/>
              <a:t>Use multiple stages to detect a wide range of edges.</a:t>
            </a:r>
          </a:p>
          <a:p>
            <a:pPr eaLnBrk="1" hangingPunct="1"/>
            <a:r>
              <a:rPr lang="en-US" altLang="en-US" smtClean="0"/>
              <a:t>It uses the 1</a:t>
            </a:r>
            <a:r>
              <a:rPr lang="en-US" altLang="en-US" baseline="30000" smtClean="0"/>
              <a:t>st</a:t>
            </a:r>
            <a:r>
              <a:rPr lang="en-US" altLang="en-US" smtClean="0"/>
              <a:t> derivative of an image.</a:t>
            </a:r>
          </a:p>
          <a:p>
            <a:pPr eaLnBrk="1" hangingPunct="1"/>
            <a:r>
              <a:rPr lang="en-US" altLang="en-US" smtClean="0"/>
              <a:t>It takes a gray-level image as input.</a:t>
            </a:r>
          </a:p>
          <a:p>
            <a:pPr eaLnBrk="1" hangingPunct="1"/>
            <a:r>
              <a:rPr lang="en-US" altLang="en-US" smtClean="0"/>
              <a:t>Still one of the most used edge detectors in the world.</a:t>
            </a:r>
          </a:p>
        </p:txBody>
      </p:sp>
      <p:sp>
        <p:nvSpPr>
          <p:cNvPr id="7782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7782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A5C25F-B83C-4EF1-894B-F73761B277C8}" type="slidenum">
              <a:rPr lang="en-US" altLang="en-US"/>
              <a:pPr/>
              <a:t>77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1</a:t>
            </a:r>
            <a:r>
              <a:rPr lang="en-US" altLang="en-US" baseline="30000" smtClean="0"/>
              <a:t>st</a:t>
            </a:r>
            <a:r>
              <a:rPr lang="en-US" altLang="en-US" smtClean="0"/>
              <a:t> stage: Noise Reduction</a:t>
            </a:r>
          </a:p>
        </p:txBody>
      </p:sp>
      <p:graphicFrame>
        <p:nvGraphicFramePr>
          <p:cNvPr id="78851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685800" y="4362450"/>
          <a:ext cx="1676400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6" name="Equation" r:id="rId3" imgW="1562100" imgH="1143000" progId="Equation.3">
                  <p:embed/>
                </p:oleObj>
              </mc:Choice>
              <mc:Fallback>
                <p:oleObj name="Equation" r:id="rId3" imgW="1562100" imgH="114300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362450"/>
                        <a:ext cx="1676400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7885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816710-8A86-4CC1-8218-137F83DFE1A1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788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en-US" smtClean="0"/>
              <a:t>Since it uses the 1</a:t>
            </a:r>
            <a:r>
              <a:rPr lang="en-US" altLang="en-US" baseline="30000" smtClean="0"/>
              <a:t>st</a:t>
            </a:r>
            <a:r>
              <a:rPr lang="en-US" altLang="en-US" smtClean="0"/>
              <a:t> derivative of an image, it would be better to smooth the image first.</a:t>
            </a:r>
          </a:p>
          <a:p>
            <a:pPr eaLnBrk="1" hangingPunct="1"/>
            <a:r>
              <a:rPr lang="en-US" altLang="en-US" smtClean="0"/>
              <a:t>Usually, we convolve the image with a Gaussian filter to smooth the image.</a:t>
            </a:r>
          </a:p>
        </p:txBody>
      </p:sp>
      <p:pic>
        <p:nvPicPr>
          <p:cNvPr id="78855" name="Picture 4" descr="blurr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981450"/>
            <a:ext cx="2667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6" name="Picture 5" descr="gra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962400"/>
            <a:ext cx="2667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7" name="Text Box 7"/>
          <p:cNvSpPr txBox="1">
            <a:spLocks noChangeArrowheads="1"/>
          </p:cNvSpPr>
          <p:nvPr/>
        </p:nvSpPr>
        <p:spPr bwMode="auto">
          <a:xfrm>
            <a:off x="2362200" y="4833938"/>
            <a:ext cx="330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*</a:t>
            </a:r>
          </a:p>
        </p:txBody>
      </p:sp>
      <p:sp>
        <p:nvSpPr>
          <p:cNvPr id="78858" name="Text Box 8"/>
          <p:cNvSpPr txBox="1">
            <a:spLocks noChangeArrowheads="1"/>
          </p:cNvSpPr>
          <p:nvPr/>
        </p:nvSpPr>
        <p:spPr bwMode="auto">
          <a:xfrm>
            <a:off x="5318125" y="4819650"/>
            <a:ext cx="371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78859" name="AutoShape 9"/>
          <p:cNvSpPr>
            <a:spLocks/>
          </p:cNvSpPr>
          <p:nvPr/>
        </p:nvSpPr>
        <p:spPr bwMode="auto">
          <a:xfrm rot="5400000">
            <a:off x="1409700" y="5448300"/>
            <a:ext cx="304800" cy="1600200"/>
          </a:xfrm>
          <a:prstGeom prst="rightBrace">
            <a:avLst>
              <a:gd name="adj1" fmla="val 4375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78860" name="Text Box 10"/>
          <p:cNvSpPr txBox="1">
            <a:spLocks noChangeArrowheads="1"/>
          </p:cNvSpPr>
          <p:nvPr/>
        </p:nvSpPr>
        <p:spPr bwMode="auto">
          <a:xfrm>
            <a:off x="685800" y="6338888"/>
            <a:ext cx="243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Gaussian filter</a:t>
            </a:r>
          </a:p>
        </p:txBody>
      </p:sp>
      <p:sp>
        <p:nvSpPr>
          <p:cNvPr id="78861" name="AutoShape 11"/>
          <p:cNvSpPr>
            <a:spLocks/>
          </p:cNvSpPr>
          <p:nvPr/>
        </p:nvSpPr>
        <p:spPr bwMode="auto">
          <a:xfrm rot="5400000">
            <a:off x="3695700" y="5334000"/>
            <a:ext cx="304800" cy="1600200"/>
          </a:xfrm>
          <a:prstGeom prst="rightBrace">
            <a:avLst>
              <a:gd name="adj1" fmla="val 4375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78862" name="Text Box 12"/>
          <p:cNvSpPr txBox="1">
            <a:spLocks noChangeArrowheads="1"/>
          </p:cNvSpPr>
          <p:nvPr/>
        </p:nvSpPr>
        <p:spPr bwMode="auto">
          <a:xfrm>
            <a:off x="2535238" y="6154738"/>
            <a:ext cx="2438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Original Image</a:t>
            </a:r>
          </a:p>
        </p:txBody>
      </p:sp>
      <p:sp>
        <p:nvSpPr>
          <p:cNvPr id="78863" name="AutoShape 13"/>
          <p:cNvSpPr>
            <a:spLocks/>
          </p:cNvSpPr>
          <p:nvPr/>
        </p:nvSpPr>
        <p:spPr bwMode="auto">
          <a:xfrm rot="5400000">
            <a:off x="6896100" y="5434013"/>
            <a:ext cx="304800" cy="1600200"/>
          </a:xfrm>
          <a:prstGeom prst="rightBrace">
            <a:avLst>
              <a:gd name="adj1" fmla="val 4375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78864" name="Text Box 14"/>
          <p:cNvSpPr txBox="1">
            <a:spLocks noChangeArrowheads="1"/>
          </p:cNvSpPr>
          <p:nvPr/>
        </p:nvSpPr>
        <p:spPr bwMode="auto">
          <a:xfrm>
            <a:off x="6172200" y="6324600"/>
            <a:ext cx="243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Smoothed Image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2</a:t>
            </a:r>
            <a:r>
              <a:rPr lang="en-US" altLang="en-US" baseline="30000" smtClean="0"/>
              <a:t>nd</a:t>
            </a:r>
            <a:r>
              <a:rPr lang="en-US" altLang="en-US" smtClean="0"/>
              <a:t> stage: Find intensity gradient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153729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Use some gradient operators (e.g. Prewitt, </a:t>
            </a:r>
            <a:r>
              <a:rPr lang="en-US" altLang="en-US" sz="2800" dirty="0" err="1" smtClean="0"/>
              <a:t>Sobel</a:t>
            </a:r>
            <a:r>
              <a:rPr lang="en-US" altLang="en-US" sz="2800" dirty="0" smtClean="0"/>
              <a:t>) to find </a:t>
            </a:r>
            <a:r>
              <a:rPr lang="en-US" altLang="en-US" sz="2800" dirty="0" err="1" smtClean="0"/>
              <a:t>Gx</a:t>
            </a:r>
            <a:r>
              <a:rPr lang="en-US" altLang="en-US" sz="2800" dirty="0" smtClean="0"/>
              <a:t> and </a:t>
            </a:r>
            <a:r>
              <a:rPr lang="en-US" altLang="en-US" sz="2800" dirty="0" err="1" smtClean="0"/>
              <a:t>Gy</a:t>
            </a:r>
            <a:r>
              <a:rPr lang="en-US" altLang="en-US" sz="2800" dirty="0" smtClean="0"/>
              <a:t> using the </a:t>
            </a:r>
            <a:r>
              <a:rPr lang="en-US" altLang="en-US" sz="2800" dirty="0" smtClean="0">
                <a:solidFill>
                  <a:srgbClr val="FF0000"/>
                </a:solidFill>
              </a:rPr>
              <a:t>first order method</a:t>
            </a:r>
            <a:r>
              <a:rPr lang="en-US" altLang="en-US" sz="2800" dirty="0" smtClean="0"/>
              <a:t>, which requires a </a:t>
            </a:r>
            <a:r>
              <a:rPr lang="en-US" altLang="en-US" sz="2800" i="1" dirty="0" smtClean="0">
                <a:solidFill>
                  <a:srgbClr val="FF0000"/>
                </a:solidFill>
              </a:rPr>
              <a:t>threshold</a:t>
            </a:r>
            <a:r>
              <a:rPr lang="en-US" altLang="en-US" sz="2800" dirty="0" smtClean="0"/>
              <a:t> set by the user.</a:t>
            </a:r>
          </a:p>
        </p:txBody>
      </p:sp>
      <p:sp>
        <p:nvSpPr>
          <p:cNvPr id="7987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7987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F13E1E-AB64-4CB0-A35B-AF641FA86AA8}" type="slidenum">
              <a:rPr lang="en-US" altLang="en-US"/>
              <a:pPr/>
              <a:t>79</a:t>
            </a:fld>
            <a:endParaRPr lang="en-US" altLang="en-US"/>
          </a:p>
        </p:txBody>
      </p:sp>
      <p:pic>
        <p:nvPicPr>
          <p:cNvPr id="79878" name="Picture 4" descr="g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90800"/>
            <a:ext cx="37338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5" descr="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37338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Text Box 6"/>
          <p:cNvSpPr txBox="1">
            <a:spLocks noChangeArrowheads="1"/>
          </p:cNvSpPr>
          <p:nvPr/>
        </p:nvSpPr>
        <p:spPr bwMode="auto">
          <a:xfrm>
            <a:off x="669925" y="5713413"/>
            <a:ext cx="83978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dirty="0"/>
              <a:t>*The image are scaled to show negative value for </a:t>
            </a:r>
            <a:r>
              <a:rPr lang="en-US" altLang="en-US" dirty="0" smtClean="0"/>
              <a:t>display purposes. </a:t>
            </a:r>
            <a:r>
              <a:rPr lang="en-US" altLang="en-US" dirty="0"/>
              <a:t>You </a:t>
            </a:r>
            <a:r>
              <a:rPr lang="en-US" altLang="en-US" dirty="0" smtClean="0"/>
              <a:t>should notice </a:t>
            </a:r>
            <a:r>
              <a:rPr lang="en-US" altLang="en-US" dirty="0"/>
              <a:t>that </a:t>
            </a:r>
            <a:r>
              <a:rPr lang="en-US" altLang="en-US" dirty="0" err="1"/>
              <a:t>Gx</a:t>
            </a:r>
            <a:r>
              <a:rPr lang="en-US" altLang="en-US" dirty="0"/>
              <a:t> responses to the vertical edges while </a:t>
            </a:r>
            <a:r>
              <a:rPr lang="en-US" altLang="en-US" dirty="0" err="1"/>
              <a:t>Gy</a:t>
            </a:r>
            <a:r>
              <a:rPr lang="en-US" altLang="en-US" dirty="0"/>
              <a:t> for </a:t>
            </a:r>
            <a:r>
              <a:rPr lang="en-US" altLang="en-US" dirty="0" smtClean="0"/>
              <a:t>horizontal edges</a:t>
            </a:r>
            <a:r>
              <a:rPr lang="en-US" altLang="en-US" dirty="0"/>
              <a:t>.</a:t>
            </a:r>
          </a:p>
        </p:txBody>
      </p:sp>
      <p:sp>
        <p:nvSpPr>
          <p:cNvPr id="79881" name="Text Box 7"/>
          <p:cNvSpPr txBox="1">
            <a:spLocks noChangeArrowheads="1"/>
          </p:cNvSpPr>
          <p:nvPr/>
        </p:nvSpPr>
        <p:spPr bwMode="auto">
          <a:xfrm>
            <a:off x="2246313" y="5348288"/>
            <a:ext cx="496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Gx</a:t>
            </a:r>
          </a:p>
        </p:txBody>
      </p:sp>
      <p:sp>
        <p:nvSpPr>
          <p:cNvPr id="79882" name="Text Box 8"/>
          <p:cNvSpPr txBox="1">
            <a:spLocks noChangeArrowheads="1"/>
          </p:cNvSpPr>
          <p:nvPr/>
        </p:nvSpPr>
        <p:spPr bwMode="auto">
          <a:xfrm>
            <a:off x="6248400" y="5334000"/>
            <a:ext cx="496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Gy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533400"/>
            <a:ext cx="8229600" cy="113982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TW" sz="3600" smtClean="0"/>
              <a:t>How to obtained edges?</a:t>
            </a:r>
            <a:br>
              <a:rPr lang="en-US" altLang="zh-TW" sz="3600" smtClean="0"/>
            </a:br>
            <a:endParaRPr lang="en-US" altLang="zh-TW" sz="360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943600" cy="4530725"/>
          </a:xfrm>
        </p:spPr>
        <p:txBody>
          <a:bodyPr/>
          <a:lstStyle/>
          <a:p>
            <a:pPr eaLnBrk="1" hangingPunct="1"/>
            <a:r>
              <a:rPr lang="en-US" altLang="zh-TW" sz="2400" smtClean="0"/>
              <a:t>Use gradient G of intensity </a:t>
            </a:r>
            <a:r>
              <a:rPr lang="en-US" altLang="zh-TW" sz="2400" i="1" smtClean="0"/>
              <a:t>[I(x,y)]</a:t>
            </a:r>
            <a:r>
              <a:rPr lang="en-US" altLang="zh-TW" sz="2400" smtClean="0"/>
              <a:t> change, two methods</a:t>
            </a:r>
          </a:p>
          <a:p>
            <a:pPr eaLnBrk="1" hangingPunct="1"/>
            <a:r>
              <a:rPr lang="en-US" altLang="zh-TW" sz="2400" u="sng" smtClean="0">
                <a:solidFill>
                  <a:srgbClr val="FF5050"/>
                </a:solidFill>
              </a:rPr>
              <a:t>First order gradient</a:t>
            </a:r>
          </a:p>
          <a:p>
            <a:pPr lvl="1" eaLnBrk="1" hangingPunct="1"/>
            <a:r>
              <a:rPr lang="en-US" altLang="zh-TW" sz="2000" i="1" smtClean="0"/>
              <a:t>I(x,y)</a:t>
            </a:r>
            <a:r>
              <a:rPr lang="en-US" altLang="zh-TW" sz="2000" smtClean="0"/>
              <a:t> is an edge if</a:t>
            </a:r>
            <a:r>
              <a:rPr lang="en-US" altLang="zh-TW" sz="2000" u="sng" smtClean="0"/>
              <a:t> </a:t>
            </a:r>
          </a:p>
          <a:p>
            <a:pPr lvl="1" eaLnBrk="1" hangingPunct="1"/>
            <a:endParaRPr lang="en-US" altLang="zh-TW" sz="2000" smtClean="0"/>
          </a:p>
          <a:p>
            <a:pPr eaLnBrk="1" hangingPunct="1"/>
            <a:endParaRPr lang="en-US" altLang="zh-TW" sz="2400" smtClean="0"/>
          </a:p>
          <a:p>
            <a:pPr eaLnBrk="1" hangingPunct="1"/>
            <a:endParaRPr lang="en-US" altLang="zh-TW" sz="2400" u="sng" smtClean="0"/>
          </a:p>
          <a:p>
            <a:pPr eaLnBrk="1" hangingPunct="1"/>
            <a:r>
              <a:rPr lang="en-US" altLang="zh-TW" sz="2400" u="sng" smtClean="0">
                <a:solidFill>
                  <a:srgbClr val="FF5050"/>
                </a:solidFill>
              </a:rPr>
              <a:t>Second order gradient</a:t>
            </a:r>
            <a:r>
              <a:rPr lang="en-US" altLang="zh-TW" sz="2400" smtClean="0"/>
              <a:t> (Laplacian operator)</a:t>
            </a:r>
          </a:p>
          <a:p>
            <a:pPr lvl="1" eaLnBrk="1" hangingPunct="1"/>
            <a:r>
              <a:rPr lang="en-US" altLang="zh-TW" sz="2000" i="1" smtClean="0"/>
              <a:t>I(x,y)</a:t>
            </a:r>
            <a:r>
              <a:rPr lang="en-US" altLang="zh-TW" sz="2000" smtClean="0"/>
              <a:t> is an edge if</a:t>
            </a:r>
            <a:endParaRPr lang="zh-TW" altLang="zh-TW" sz="2000" smtClean="0"/>
          </a:p>
        </p:txBody>
      </p:sp>
      <p:graphicFrame>
        <p:nvGraphicFramePr>
          <p:cNvPr id="10244" name="Object 2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30325" y="3276600"/>
          <a:ext cx="442595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" name="Equation" r:id="rId3" imgW="3327400" imgH="533400" progId="Equation.3">
                  <p:embed/>
                </p:oleObj>
              </mc:Choice>
              <mc:Fallback>
                <p:oleObj name="Equation" r:id="rId3" imgW="3327400" imgH="533400" progId="Equation.3">
                  <p:embed/>
                  <p:pic>
                    <p:nvPicPr>
                      <p:cNvPr id="0" name="Object 2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3276600"/>
                        <a:ext cx="442595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2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338263" y="5638800"/>
          <a:ext cx="395128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Equation" r:id="rId5" imgW="2286000" imgH="444500" progId="Equation.3">
                  <p:embed/>
                </p:oleObj>
              </mc:Choice>
              <mc:Fallback>
                <p:oleObj name="Equation" r:id="rId5" imgW="2286000" imgH="444500" progId="Equation.3">
                  <p:embed/>
                  <p:pic>
                    <p:nvPicPr>
                      <p:cNvPr id="0" name="Object 2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263" y="5638800"/>
                        <a:ext cx="3951287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10247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33008A3-2CD5-4792-9AA1-FF628BA4857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248" name="Rectangle 4"/>
          <p:cNvSpPr>
            <a:spLocks noChangeArrowheads="1"/>
          </p:cNvSpPr>
          <p:nvPr/>
        </p:nvSpPr>
        <p:spPr bwMode="auto">
          <a:xfrm>
            <a:off x="7086600" y="2590800"/>
            <a:ext cx="1828800" cy="1828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10249" name="Line 6"/>
          <p:cNvSpPr>
            <a:spLocks noChangeShapeType="1"/>
          </p:cNvSpPr>
          <p:nvPr/>
        </p:nvSpPr>
        <p:spPr bwMode="auto">
          <a:xfrm>
            <a:off x="7010400" y="44958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7"/>
          <p:cNvSpPr>
            <a:spLocks noChangeShapeType="1"/>
          </p:cNvSpPr>
          <p:nvPr/>
        </p:nvSpPr>
        <p:spPr bwMode="auto">
          <a:xfrm>
            <a:off x="8458200" y="3276600"/>
            <a:ext cx="0" cy="1371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8"/>
          <p:cNvSpPr>
            <a:spLocks noChangeShapeType="1"/>
          </p:cNvSpPr>
          <p:nvPr/>
        </p:nvSpPr>
        <p:spPr bwMode="auto">
          <a:xfrm flipV="1">
            <a:off x="7010400" y="3124200"/>
            <a:ext cx="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Line 9"/>
          <p:cNvSpPr>
            <a:spLocks noChangeShapeType="1"/>
          </p:cNvSpPr>
          <p:nvPr/>
        </p:nvSpPr>
        <p:spPr bwMode="auto">
          <a:xfrm flipH="1">
            <a:off x="6858000" y="31242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Text Box 10"/>
          <p:cNvSpPr txBox="1">
            <a:spLocks noChangeArrowheads="1"/>
          </p:cNvSpPr>
          <p:nvPr/>
        </p:nvSpPr>
        <p:spPr bwMode="auto">
          <a:xfrm>
            <a:off x="8077200" y="4495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x</a:t>
            </a:r>
          </a:p>
        </p:txBody>
      </p:sp>
      <p:sp>
        <p:nvSpPr>
          <p:cNvPr id="10254" name="Text Box 11"/>
          <p:cNvSpPr txBox="1">
            <a:spLocks noChangeArrowheads="1"/>
          </p:cNvSpPr>
          <p:nvPr/>
        </p:nvSpPr>
        <p:spPr bwMode="auto">
          <a:xfrm>
            <a:off x="6629400" y="3505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y</a:t>
            </a:r>
          </a:p>
        </p:txBody>
      </p:sp>
      <p:sp>
        <p:nvSpPr>
          <p:cNvPr id="10255" name="Text Box 12"/>
          <p:cNvSpPr txBox="1">
            <a:spLocks noChangeArrowheads="1"/>
          </p:cNvSpPr>
          <p:nvPr/>
        </p:nvSpPr>
        <p:spPr bwMode="auto">
          <a:xfrm>
            <a:off x="8366125" y="2632075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I(x,y)</a:t>
            </a:r>
          </a:p>
        </p:txBody>
      </p:sp>
      <p:sp>
        <p:nvSpPr>
          <p:cNvPr id="10256" name="Line 15"/>
          <p:cNvSpPr>
            <a:spLocks noChangeShapeType="1"/>
          </p:cNvSpPr>
          <p:nvPr/>
        </p:nvSpPr>
        <p:spPr bwMode="auto">
          <a:xfrm>
            <a:off x="7543800" y="1828800"/>
            <a:ext cx="83820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57" name="Group 22"/>
          <p:cNvGrpSpPr>
            <a:grpSpLocks/>
          </p:cNvGrpSpPr>
          <p:nvPr/>
        </p:nvGrpSpPr>
        <p:grpSpPr bwMode="auto">
          <a:xfrm>
            <a:off x="5956300" y="609600"/>
            <a:ext cx="2755900" cy="1219200"/>
            <a:chOff x="4072" y="624"/>
            <a:chExt cx="1736" cy="768"/>
          </a:xfrm>
        </p:grpSpPr>
        <p:sp>
          <p:nvSpPr>
            <p:cNvPr id="10262" name="Rectangle 13"/>
            <p:cNvSpPr>
              <a:spLocks noChangeArrowheads="1"/>
            </p:cNvSpPr>
            <p:nvPr/>
          </p:nvSpPr>
          <p:spPr bwMode="auto">
            <a:xfrm>
              <a:off x="4080" y="624"/>
              <a:ext cx="1680" cy="76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63" name="Text Box 14"/>
            <p:cNvSpPr txBox="1">
              <a:spLocks noChangeArrowheads="1"/>
            </p:cNvSpPr>
            <p:nvPr/>
          </p:nvSpPr>
          <p:spPr bwMode="auto">
            <a:xfrm>
              <a:off x="4072" y="624"/>
              <a:ext cx="173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1" lang="en-US" altLang="zh-TW" sz="2400">
                  <a:latin typeface="Times New Roman" pitchFamily="18" charset="0"/>
                </a:rPr>
                <a:t>I(x,y+1)   I(x+1,y+1)</a:t>
              </a:r>
            </a:p>
            <a:p>
              <a:pPr eaLnBrk="1" hangingPunct="1"/>
              <a:endParaRPr kumimoji="1" lang="en-US" altLang="zh-TW" sz="2400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TW" sz="2400">
                  <a:latin typeface="Times New Roman" pitchFamily="18" charset="0"/>
                </a:rPr>
                <a:t>I(x,y)        I(x+1,y)</a:t>
              </a:r>
            </a:p>
          </p:txBody>
        </p:sp>
        <p:sp>
          <p:nvSpPr>
            <p:cNvPr id="10264" name="Line 16"/>
            <p:cNvSpPr>
              <a:spLocks noChangeShapeType="1"/>
            </p:cNvSpPr>
            <p:nvPr/>
          </p:nvSpPr>
          <p:spPr bwMode="auto">
            <a:xfrm>
              <a:off x="4080" y="1008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5" name="Line 17"/>
            <p:cNvSpPr>
              <a:spLocks noChangeShapeType="1"/>
            </p:cNvSpPr>
            <p:nvPr/>
          </p:nvSpPr>
          <p:spPr bwMode="auto">
            <a:xfrm>
              <a:off x="4848" y="624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8382000" y="3124200"/>
            <a:ext cx="152400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8382000" y="320040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8458200" y="31242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457200" y="381000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2</a:t>
            </a:r>
            <a:r>
              <a:rPr lang="en-US" altLang="en-US" baseline="30000" smtClean="0"/>
              <a:t>nd</a:t>
            </a:r>
            <a:r>
              <a:rPr lang="en-US" altLang="en-US" smtClean="0"/>
              <a:t> stage: Find intensity gradient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589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Find the magnitude G and direction </a:t>
            </a:r>
            <a:r>
              <a:rPr lang="el-GR" altLang="en-US" dirty="0" smtClean="0"/>
              <a:t>Θ</a:t>
            </a:r>
            <a:r>
              <a:rPr lang="en-US" altLang="en-US" dirty="0" smtClean="0"/>
              <a:t> of the gradient by:</a:t>
            </a:r>
          </a:p>
          <a:p>
            <a:pPr eaLnBrk="1" hangingPunct="1"/>
            <a:r>
              <a:rPr lang="en-US" altLang="en-US" dirty="0" smtClean="0"/>
              <a:t>That is: G = |</a:t>
            </a:r>
            <a:r>
              <a:rPr lang="en-US" altLang="en-US" dirty="0" err="1" smtClean="0"/>
              <a:t>Gx</a:t>
            </a:r>
            <a:r>
              <a:rPr lang="en-US" altLang="en-US" dirty="0" smtClean="0"/>
              <a:t>| + |</a:t>
            </a:r>
            <a:r>
              <a:rPr lang="en-US" altLang="en-US" dirty="0" err="1" smtClean="0"/>
              <a:t>Gy</a:t>
            </a:r>
            <a:r>
              <a:rPr lang="en-US" altLang="en-US" dirty="0" smtClean="0"/>
              <a:t>|         </a:t>
            </a:r>
            <a:r>
              <a:rPr lang="el-GR" altLang="en-US" dirty="0" smtClean="0"/>
              <a:t>Θ</a:t>
            </a:r>
            <a:r>
              <a:rPr lang="en-US" altLang="en-US" dirty="0" smtClean="0"/>
              <a:t> = tan</a:t>
            </a:r>
            <a:r>
              <a:rPr lang="en-US" altLang="en-US" baseline="30000" dirty="0" smtClean="0"/>
              <a:t>-1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Gy</a:t>
            </a:r>
            <a:r>
              <a:rPr lang="en-US" altLang="en-US" dirty="0" smtClean="0"/>
              <a:t> / </a:t>
            </a:r>
            <a:r>
              <a:rPr lang="en-US" altLang="en-US" dirty="0" err="1" smtClean="0"/>
              <a:t>Gx</a:t>
            </a:r>
            <a:r>
              <a:rPr lang="en-US" altLang="en-US" dirty="0" smtClean="0"/>
              <a:t>)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8090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8090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1B4870-0CC1-4E16-992E-448C32C70932}" type="slidenum">
              <a:rPr lang="en-US" altLang="en-US"/>
              <a:pPr/>
              <a:t>80</a:t>
            </a:fld>
            <a:endParaRPr lang="en-US" altLang="en-US"/>
          </a:p>
        </p:txBody>
      </p:sp>
      <p:pic>
        <p:nvPicPr>
          <p:cNvPr id="80902" name="Picture 4" descr="color_m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06705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3" name="Text Box 5"/>
          <p:cNvSpPr txBox="1">
            <a:spLocks noChangeArrowheads="1"/>
          </p:cNvSpPr>
          <p:nvPr/>
        </p:nvSpPr>
        <p:spPr bwMode="auto">
          <a:xfrm>
            <a:off x="1143000" y="5181600"/>
            <a:ext cx="36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</a:t>
            </a:r>
          </a:p>
        </p:txBody>
      </p:sp>
      <p:sp>
        <p:nvSpPr>
          <p:cNvPr id="80904" name="Text Box 6"/>
          <p:cNvSpPr txBox="1">
            <a:spLocks noChangeArrowheads="1"/>
          </p:cNvSpPr>
          <p:nvPr/>
        </p:nvSpPr>
        <p:spPr bwMode="auto">
          <a:xfrm>
            <a:off x="5181600" y="5181600"/>
            <a:ext cx="2655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l-GR" altLang="en-US"/>
              <a:t>Θ</a:t>
            </a:r>
            <a:r>
              <a:rPr lang="en-US" altLang="en-US"/>
              <a:t> (4 different colors)</a:t>
            </a:r>
          </a:p>
        </p:txBody>
      </p:sp>
      <p:sp>
        <p:nvSpPr>
          <p:cNvPr id="80905" name="Text Box 7"/>
          <p:cNvSpPr txBox="1">
            <a:spLocks noChangeArrowheads="1"/>
          </p:cNvSpPr>
          <p:nvPr/>
        </p:nvSpPr>
        <p:spPr bwMode="auto">
          <a:xfrm>
            <a:off x="4953000" y="5791200"/>
            <a:ext cx="3616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l-GR" altLang="en-US"/>
              <a:t>Θ</a:t>
            </a:r>
            <a:r>
              <a:rPr lang="en-US" altLang="en-US"/>
              <a:t> is rounded to 4 directions!!</a:t>
            </a:r>
          </a:p>
          <a:p>
            <a:r>
              <a:rPr lang="en-US" altLang="en-US"/>
              <a:t>0°, 45°, 90° and 135°!!!</a:t>
            </a:r>
          </a:p>
        </p:txBody>
      </p:sp>
      <p:pic>
        <p:nvPicPr>
          <p:cNvPr id="80906" name="Picture 8" descr="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7" name="Oval 22"/>
          <p:cNvSpPr>
            <a:spLocks noChangeArrowheads="1"/>
          </p:cNvSpPr>
          <p:nvPr/>
        </p:nvSpPr>
        <p:spPr bwMode="auto">
          <a:xfrm>
            <a:off x="2819400" y="5486400"/>
            <a:ext cx="990600" cy="1066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80908" name="Line 24"/>
          <p:cNvSpPr>
            <a:spLocks noChangeShapeType="1"/>
          </p:cNvSpPr>
          <p:nvPr/>
        </p:nvSpPr>
        <p:spPr bwMode="auto">
          <a:xfrm flipV="1">
            <a:off x="3048000" y="5334000"/>
            <a:ext cx="6096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9" name="Line 25"/>
          <p:cNvSpPr>
            <a:spLocks noChangeShapeType="1"/>
          </p:cNvSpPr>
          <p:nvPr/>
        </p:nvSpPr>
        <p:spPr bwMode="auto">
          <a:xfrm>
            <a:off x="2971800" y="5257800"/>
            <a:ext cx="68580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10" name="Line 26"/>
          <p:cNvSpPr>
            <a:spLocks noChangeShapeType="1"/>
          </p:cNvSpPr>
          <p:nvPr/>
        </p:nvSpPr>
        <p:spPr bwMode="auto">
          <a:xfrm flipV="1">
            <a:off x="2514600" y="5715000"/>
            <a:ext cx="16002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11" name="Line 27"/>
          <p:cNvSpPr>
            <a:spLocks noChangeShapeType="1"/>
          </p:cNvSpPr>
          <p:nvPr/>
        </p:nvSpPr>
        <p:spPr bwMode="auto">
          <a:xfrm flipH="1" flipV="1">
            <a:off x="2590800" y="5791200"/>
            <a:ext cx="1447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12" name="Text Box 28"/>
          <p:cNvSpPr txBox="1">
            <a:spLocks noChangeArrowheads="1"/>
          </p:cNvSpPr>
          <p:nvPr/>
        </p:nvSpPr>
        <p:spPr bwMode="auto">
          <a:xfrm>
            <a:off x="3733800" y="5791200"/>
            <a:ext cx="33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80913" name="Text Box 29"/>
          <p:cNvSpPr txBox="1">
            <a:spLocks noChangeArrowheads="1"/>
          </p:cNvSpPr>
          <p:nvPr/>
        </p:nvSpPr>
        <p:spPr bwMode="auto">
          <a:xfrm>
            <a:off x="2514600" y="5867400"/>
            <a:ext cx="33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80914" name="Text Box 30"/>
          <p:cNvSpPr txBox="1">
            <a:spLocks noChangeArrowheads="1"/>
          </p:cNvSpPr>
          <p:nvPr/>
        </p:nvSpPr>
        <p:spPr bwMode="auto">
          <a:xfrm>
            <a:off x="3108325" y="506095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90</a:t>
            </a:r>
          </a:p>
        </p:txBody>
      </p:sp>
      <p:sp>
        <p:nvSpPr>
          <p:cNvPr id="80915" name="Text Box 33"/>
          <p:cNvSpPr txBox="1">
            <a:spLocks noChangeArrowheads="1"/>
          </p:cNvSpPr>
          <p:nvPr/>
        </p:nvSpPr>
        <p:spPr bwMode="auto">
          <a:xfrm>
            <a:off x="3657600" y="525780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45</a:t>
            </a:r>
          </a:p>
        </p:txBody>
      </p:sp>
      <p:sp>
        <p:nvSpPr>
          <p:cNvPr id="80916" name="Text Box 35"/>
          <p:cNvSpPr txBox="1">
            <a:spLocks noChangeArrowheads="1"/>
          </p:cNvSpPr>
          <p:nvPr/>
        </p:nvSpPr>
        <p:spPr bwMode="auto">
          <a:xfrm>
            <a:off x="3565525" y="6280150"/>
            <a:ext cx="622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135</a:t>
            </a:r>
          </a:p>
        </p:txBody>
      </p:sp>
      <p:sp>
        <p:nvSpPr>
          <p:cNvPr id="80917" name="Text Box 36"/>
          <p:cNvSpPr txBox="1">
            <a:spLocks noChangeArrowheads="1"/>
          </p:cNvSpPr>
          <p:nvPr/>
        </p:nvSpPr>
        <p:spPr bwMode="auto">
          <a:xfrm>
            <a:off x="2362200" y="5334000"/>
            <a:ext cx="622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135</a:t>
            </a:r>
          </a:p>
        </p:txBody>
      </p:sp>
      <p:sp>
        <p:nvSpPr>
          <p:cNvPr id="80918" name="Text Box 37"/>
          <p:cNvSpPr txBox="1">
            <a:spLocks noChangeArrowheads="1"/>
          </p:cNvSpPr>
          <p:nvPr/>
        </p:nvSpPr>
        <p:spPr bwMode="auto">
          <a:xfrm>
            <a:off x="3048000" y="649128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90</a:t>
            </a:r>
          </a:p>
        </p:txBody>
      </p:sp>
      <p:sp>
        <p:nvSpPr>
          <p:cNvPr id="80919" name="Text Box 38"/>
          <p:cNvSpPr txBox="1">
            <a:spLocks noChangeArrowheads="1"/>
          </p:cNvSpPr>
          <p:nvPr/>
        </p:nvSpPr>
        <p:spPr bwMode="auto">
          <a:xfrm>
            <a:off x="2514600" y="632460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45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3</a:t>
            </a:r>
            <a:r>
              <a:rPr lang="en-US" altLang="en-US" sz="4000" baseline="30000" smtClean="0"/>
              <a:t>rd</a:t>
            </a:r>
            <a:r>
              <a:rPr lang="en-US" altLang="en-US" sz="4000" smtClean="0"/>
              <a:t> stage: Non-maximum suppression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gradient magnitude G almost gives us the edges of the image.</a:t>
            </a:r>
          </a:p>
          <a:p>
            <a:pPr eaLnBrk="1" hangingPunct="1"/>
            <a:r>
              <a:rPr lang="en-US" altLang="en-US" smtClean="0"/>
              <a:t>Let’s thin the lines in G.</a:t>
            </a:r>
          </a:p>
        </p:txBody>
      </p:sp>
      <p:sp>
        <p:nvSpPr>
          <p:cNvPr id="8192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819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ED77409-0C41-48E4-9CBF-69970D664A87}" type="slidenum">
              <a:rPr lang="en-US" altLang="en-US"/>
              <a:pPr/>
              <a:t>81</a:t>
            </a:fld>
            <a:endParaRPr lang="en-US" altLang="en-US"/>
          </a:p>
        </p:txBody>
      </p:sp>
      <p:pic>
        <p:nvPicPr>
          <p:cNvPr id="81926" name="Picture 4" descr="m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52900"/>
            <a:ext cx="14478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7" name="Rectangle 5"/>
          <p:cNvSpPr>
            <a:spLocks noChangeArrowheads="1"/>
          </p:cNvSpPr>
          <p:nvPr/>
        </p:nvSpPr>
        <p:spPr bwMode="auto">
          <a:xfrm>
            <a:off x="1295400" y="4419600"/>
            <a:ext cx="533400" cy="4572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81928" name="Line 6"/>
          <p:cNvSpPr>
            <a:spLocks noChangeShapeType="1"/>
          </p:cNvSpPr>
          <p:nvPr/>
        </p:nvSpPr>
        <p:spPr bwMode="auto">
          <a:xfrm flipV="1">
            <a:off x="1295400" y="3200400"/>
            <a:ext cx="914400" cy="1219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9" name="Line 7"/>
          <p:cNvSpPr>
            <a:spLocks noChangeShapeType="1"/>
          </p:cNvSpPr>
          <p:nvPr/>
        </p:nvSpPr>
        <p:spPr bwMode="auto">
          <a:xfrm>
            <a:off x="1295400" y="4876800"/>
            <a:ext cx="892175" cy="12731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0" name="Line 8"/>
          <p:cNvSpPr>
            <a:spLocks noChangeShapeType="1"/>
          </p:cNvSpPr>
          <p:nvPr/>
        </p:nvSpPr>
        <p:spPr bwMode="auto">
          <a:xfrm flipV="1">
            <a:off x="1828800" y="3200400"/>
            <a:ext cx="4419600" cy="1219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1" name="Line 9"/>
          <p:cNvSpPr>
            <a:spLocks noChangeShapeType="1"/>
          </p:cNvSpPr>
          <p:nvPr/>
        </p:nvSpPr>
        <p:spPr bwMode="auto">
          <a:xfrm>
            <a:off x="1828800" y="4876800"/>
            <a:ext cx="4427538" cy="12573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1932" name="Picture 10" descr="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0" t="27600" b="37199"/>
          <a:stretch>
            <a:fillRect/>
          </a:stretch>
        </p:blipFill>
        <p:spPr bwMode="auto">
          <a:xfrm>
            <a:off x="2205038" y="3201988"/>
            <a:ext cx="4043362" cy="2932112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3</a:t>
            </a:r>
            <a:r>
              <a:rPr lang="en-US" altLang="en-US" sz="4000" baseline="30000" smtClean="0"/>
              <a:t>rd</a:t>
            </a:r>
            <a:r>
              <a:rPr lang="en-US" altLang="en-US" sz="4000" smtClean="0"/>
              <a:t> stage: Non-maximum suppression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335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Real edges are located at the maximum of the lines in G. </a:t>
            </a:r>
          </a:p>
          <a:p>
            <a:pPr eaLnBrk="1" hangingPunct="1"/>
            <a:r>
              <a:rPr lang="en-US" altLang="en-US" sz="2800" smtClean="0"/>
              <a:t>For each point (x,y), we compare the G(x,y) with its two neighbors along the </a:t>
            </a:r>
            <a:r>
              <a:rPr lang="en-US" altLang="en-US" sz="2800" smtClean="0">
                <a:solidFill>
                  <a:srgbClr val="FF0000"/>
                </a:solidFill>
              </a:rPr>
              <a:t> Gradient Vector direction</a:t>
            </a:r>
            <a:r>
              <a:rPr lang="en-US" altLang="en-US" sz="2800" smtClean="0"/>
              <a:t>.</a:t>
            </a:r>
          </a:p>
          <a:p>
            <a:pPr lvl="1" eaLnBrk="1" hangingPunct="1"/>
            <a:r>
              <a:rPr lang="en-US" altLang="en-US" sz="2400" smtClean="0"/>
              <a:t>E.g. 25, 50, 17 in this example</a:t>
            </a:r>
          </a:p>
          <a:p>
            <a:pPr eaLnBrk="1" hangingPunct="1"/>
            <a:r>
              <a:rPr lang="en-US" altLang="en-US" sz="2800" smtClean="0"/>
              <a:t>The gradient vector direction is perpendicular to the edge direction.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8294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8294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8E90F79-E28A-4153-B268-8F66D87D7A33}" type="slidenum">
              <a:rPr lang="en-US" altLang="en-US"/>
              <a:pPr/>
              <a:t>82</a:t>
            </a:fld>
            <a:endParaRPr lang="en-US" altLang="en-US"/>
          </a:p>
        </p:txBody>
      </p:sp>
      <p:grpSp>
        <p:nvGrpSpPr>
          <p:cNvPr id="82950" name="Group 4"/>
          <p:cNvGrpSpPr>
            <a:grpSpLocks/>
          </p:cNvGrpSpPr>
          <p:nvPr/>
        </p:nvGrpSpPr>
        <p:grpSpPr bwMode="auto">
          <a:xfrm>
            <a:off x="2514600" y="4519613"/>
            <a:ext cx="4114800" cy="2146300"/>
            <a:chOff x="2640" y="2832"/>
            <a:chExt cx="2592" cy="1352"/>
          </a:xfrm>
        </p:grpSpPr>
        <p:pic>
          <p:nvPicPr>
            <p:cNvPr id="82955" name="Picture 5" descr="ma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00" t="32655" r="14368" b="52019"/>
            <a:stretch>
              <a:fillRect/>
            </a:stretch>
          </p:blipFill>
          <p:spPr bwMode="auto">
            <a:xfrm>
              <a:off x="2640" y="2832"/>
              <a:ext cx="2592" cy="1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AD19FF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2956" name="Group 6"/>
            <p:cNvGrpSpPr>
              <a:grpSpLocks/>
            </p:cNvGrpSpPr>
            <p:nvPr/>
          </p:nvGrpSpPr>
          <p:grpSpPr bwMode="auto">
            <a:xfrm rot="-1149119">
              <a:off x="2988" y="2838"/>
              <a:ext cx="2015" cy="943"/>
              <a:chOff x="1008" y="3168"/>
              <a:chExt cx="2015" cy="943"/>
            </a:xfrm>
          </p:grpSpPr>
          <p:sp>
            <p:nvSpPr>
              <p:cNvPr id="82957" name="Line 7"/>
              <p:cNvSpPr>
                <a:spLocks noChangeShapeType="1"/>
              </p:cNvSpPr>
              <p:nvPr/>
            </p:nvSpPr>
            <p:spPr bwMode="auto">
              <a:xfrm flipV="1">
                <a:off x="1008" y="3840"/>
                <a:ext cx="1200" cy="0"/>
              </a:xfrm>
              <a:prstGeom prst="line">
                <a:avLst/>
              </a:prstGeom>
              <a:noFill/>
              <a:ln w="38100">
                <a:solidFill>
                  <a:srgbClr val="AD19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58" name="Line 8"/>
              <p:cNvSpPr>
                <a:spLocks noChangeShapeType="1"/>
              </p:cNvSpPr>
              <p:nvPr/>
            </p:nvSpPr>
            <p:spPr bwMode="auto">
              <a:xfrm flipV="1">
                <a:off x="1200" y="3168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59" name="Text Box 9"/>
              <p:cNvSpPr txBox="1">
                <a:spLocks noChangeArrowheads="1"/>
              </p:cNvSpPr>
              <p:nvPr/>
            </p:nvSpPr>
            <p:spPr bwMode="auto">
              <a:xfrm>
                <a:off x="2187" y="3707"/>
                <a:ext cx="836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19FF5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9pPr>
              </a:lstStyle>
              <a:p>
                <a:r>
                  <a:rPr lang="en-US" altLang="en-US" b="1">
                    <a:solidFill>
                      <a:srgbClr val="FFFFFF"/>
                    </a:solidFill>
                  </a:rPr>
                  <a:t>Edge </a:t>
                </a:r>
              </a:p>
              <a:p>
                <a:r>
                  <a:rPr lang="en-US" altLang="en-US" b="1">
                    <a:solidFill>
                      <a:srgbClr val="FFFFFF"/>
                    </a:solidFill>
                  </a:rPr>
                  <a:t>direction</a:t>
                </a:r>
              </a:p>
            </p:txBody>
          </p:sp>
          <p:sp>
            <p:nvSpPr>
              <p:cNvPr id="82960" name="Text Box 10"/>
              <p:cNvSpPr txBox="1">
                <a:spLocks noChangeArrowheads="1"/>
              </p:cNvSpPr>
              <p:nvPr/>
            </p:nvSpPr>
            <p:spPr bwMode="auto">
              <a:xfrm>
                <a:off x="1233" y="3278"/>
                <a:ext cx="1442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9pPr>
              </a:lstStyle>
              <a:p>
                <a:r>
                  <a:rPr lang="en-US" altLang="en-US" b="1">
                    <a:solidFill>
                      <a:srgbClr val="92D050"/>
                    </a:solidFill>
                  </a:rPr>
                  <a:t>Gradient Vector </a:t>
                </a:r>
              </a:p>
              <a:p>
                <a:r>
                  <a:rPr lang="en-US" altLang="en-US" b="1">
                    <a:solidFill>
                      <a:srgbClr val="92D050"/>
                    </a:solidFill>
                  </a:rPr>
                  <a:t>direction</a:t>
                </a:r>
              </a:p>
            </p:txBody>
          </p:sp>
          <p:sp>
            <p:nvSpPr>
              <p:cNvPr id="82961" name="Line 11"/>
              <p:cNvSpPr>
                <a:spLocks noChangeShapeType="1"/>
              </p:cNvSpPr>
              <p:nvPr/>
            </p:nvSpPr>
            <p:spPr bwMode="auto">
              <a:xfrm>
                <a:off x="1200" y="3744"/>
                <a:ext cx="96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62" name="Line 12"/>
              <p:cNvSpPr>
                <a:spLocks noChangeShapeType="1"/>
              </p:cNvSpPr>
              <p:nvPr/>
            </p:nvSpPr>
            <p:spPr bwMode="auto">
              <a:xfrm flipV="1">
                <a:off x="1296" y="3744"/>
                <a:ext cx="0" cy="9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2951" name="TextBox 2"/>
          <p:cNvSpPr txBox="1">
            <a:spLocks noChangeArrowheads="1"/>
          </p:cNvSpPr>
          <p:nvPr/>
        </p:nvSpPr>
        <p:spPr bwMode="auto">
          <a:xfrm rot="-1257773">
            <a:off x="2325688" y="5170488"/>
            <a:ext cx="849312" cy="163036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1600"/>
              <a:t>G(x,y)</a:t>
            </a:r>
          </a:p>
          <a:p>
            <a:r>
              <a:rPr lang="en-US" altLang="en-US" sz="1600"/>
              <a:t>25</a:t>
            </a:r>
          </a:p>
          <a:p>
            <a:r>
              <a:rPr lang="en-US" altLang="en-US" sz="1600"/>
              <a:t>----- </a:t>
            </a:r>
          </a:p>
          <a:p>
            <a:r>
              <a:rPr lang="en-US" altLang="en-US" sz="1600"/>
              <a:t>50 </a:t>
            </a:r>
          </a:p>
          <a:p>
            <a:r>
              <a:rPr lang="en-US" altLang="en-US" sz="1600"/>
              <a:t>-----</a:t>
            </a:r>
          </a:p>
          <a:p>
            <a:r>
              <a:rPr lang="en-US" altLang="en-US" sz="1600"/>
              <a:t>17</a:t>
            </a:r>
          </a:p>
        </p:txBody>
      </p:sp>
      <p:sp>
        <p:nvSpPr>
          <p:cNvPr id="82952" name="Text Box 11"/>
          <p:cNvSpPr txBox="1">
            <a:spLocks noChangeArrowheads="1"/>
          </p:cNvSpPr>
          <p:nvPr/>
        </p:nvSpPr>
        <p:spPr bwMode="auto">
          <a:xfrm rot="-1215511">
            <a:off x="917575" y="4598988"/>
            <a:ext cx="1706563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Along gradient vector</a:t>
            </a:r>
          </a:p>
          <a:p>
            <a:r>
              <a:rPr lang="en-US" altLang="en-US"/>
              <a:t>direction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905000" y="5672138"/>
            <a:ext cx="381000" cy="993775"/>
          </a:xfrm>
          <a:prstGeom prst="straightConnector1">
            <a:avLst/>
          </a:prstGeom>
          <a:ln w="41275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3</a:t>
            </a:r>
            <a:r>
              <a:rPr lang="en-US" altLang="en-US" sz="4000" baseline="30000" smtClean="0"/>
              <a:t>rd</a:t>
            </a:r>
            <a:r>
              <a:rPr lang="en-US" altLang="en-US" sz="4000" smtClean="0"/>
              <a:t> stage: Non-maximum suppression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339725" y="10668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If G(x,y) is greater than its two neighbors along the gradient direction, then (x,y) is set to remain. Non-maximum points are removed (suppressed ) in this process.</a:t>
            </a:r>
          </a:p>
        </p:txBody>
      </p:sp>
      <p:sp>
        <p:nvSpPr>
          <p:cNvPr id="8397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8397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A53416F-6490-4BBC-A04F-1296E4CC2545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83974" name="Text Box 4"/>
          <p:cNvSpPr txBox="1">
            <a:spLocks noChangeArrowheads="1"/>
          </p:cNvSpPr>
          <p:nvPr/>
        </p:nvSpPr>
        <p:spPr bwMode="auto">
          <a:xfrm>
            <a:off x="2667000" y="3200400"/>
            <a:ext cx="64770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E.g </a:t>
            </a:r>
            <a:r>
              <a:rPr lang="en-US" altLang="en-US">
                <a:latin typeface="Arial" charset="0"/>
              </a:rPr>
              <a:t>we know G(x,y)’s direction (gradient vector direction) </a:t>
            </a:r>
            <a:r>
              <a:rPr lang="en-US" altLang="en-US"/>
              <a:t>from </a:t>
            </a:r>
            <a:r>
              <a:rPr lang="el-GR" altLang="en-US"/>
              <a:t>Θ</a:t>
            </a:r>
            <a:r>
              <a:rPr lang="en-US" altLang="en-US"/>
              <a:t>(x,y) </a:t>
            </a:r>
            <a:r>
              <a:rPr lang="en-US" altLang="en-US">
                <a:latin typeface="Arial" charset="0"/>
              </a:rPr>
              <a:t>and it is 90</a:t>
            </a:r>
            <a:r>
              <a:rPr lang="en-US" altLang="en-US"/>
              <a:t>° because Gy is much bigger than Gx, </a:t>
            </a:r>
            <a:r>
              <a:rPr lang="el-GR" altLang="en-US"/>
              <a:t>Θ</a:t>
            </a:r>
            <a:r>
              <a:rPr lang="en-US" altLang="en-US"/>
              <a:t>=tan</a:t>
            </a:r>
            <a:r>
              <a:rPr lang="en-US" altLang="en-US" baseline="30000"/>
              <a:t>-1</a:t>
            </a:r>
            <a:r>
              <a:rPr lang="en-US" altLang="en-US"/>
              <a:t>(Gy/Gx)</a:t>
            </a:r>
            <a:r>
              <a:rPr lang="en-US" altLang="en-US">
                <a:sym typeface="Symbol" pitchFamily="18" charset="2"/>
              </a:rPr>
              <a:t>90</a:t>
            </a:r>
            <a:r>
              <a:rPr lang="en-US" altLang="en-US"/>
              <a:t> °. Note:</a:t>
            </a:r>
            <a:r>
              <a:rPr lang="el-GR" altLang="en-US"/>
              <a:t>Θ</a:t>
            </a:r>
            <a:r>
              <a:rPr lang="en-US" altLang="en-US"/>
              <a:t> is rounded to 4 directions!! : 0°, 45°, 90° and 135°</a:t>
            </a:r>
          </a:p>
          <a:p>
            <a:endParaRPr lang="en-US" altLang="en-US"/>
          </a:p>
          <a:p>
            <a:r>
              <a:rPr lang="en-US" altLang="en-US"/>
              <a:t>Then, we have to compare G(x,y) values along </a:t>
            </a:r>
            <a:r>
              <a:rPr lang="en-US" altLang="en-US">
                <a:latin typeface="Arial" charset="0"/>
              </a:rPr>
              <a:t>(the gradient vector direction) 25,50,17. </a:t>
            </a:r>
            <a:r>
              <a:rPr lang="en-US" altLang="en-US"/>
              <a:t>G(x,y) =</a:t>
            </a:r>
            <a:r>
              <a:rPr lang="en-US" altLang="en-US">
                <a:latin typeface="Arial" charset="0"/>
              </a:rPr>
              <a:t>50 is found because </a:t>
            </a:r>
            <a:r>
              <a:rPr lang="en-US" altLang="en-US"/>
              <a:t>50 &gt; 25 and 50 &gt; 17.</a:t>
            </a:r>
          </a:p>
          <a:p>
            <a:endParaRPr lang="en-US" altLang="en-US"/>
          </a:p>
          <a:p>
            <a:r>
              <a:rPr lang="en-US" altLang="en-US"/>
              <a:t>Set the edge for position (x,y) as ‘1’.  The others are ‘0’, so this edge is thin (one pixel wide) .</a:t>
            </a:r>
          </a:p>
        </p:txBody>
      </p:sp>
      <p:sp>
        <p:nvSpPr>
          <p:cNvPr id="83975" name="TextBox 15"/>
          <p:cNvSpPr txBox="1">
            <a:spLocks noChangeArrowheads="1"/>
          </p:cNvSpPr>
          <p:nvPr/>
        </p:nvSpPr>
        <p:spPr bwMode="auto">
          <a:xfrm rot="-1257773">
            <a:off x="1455738" y="4864100"/>
            <a:ext cx="928687" cy="175418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G(x,y)</a:t>
            </a:r>
          </a:p>
          <a:p>
            <a:r>
              <a:rPr lang="en-US" altLang="en-US"/>
              <a:t>25 </a:t>
            </a:r>
          </a:p>
          <a:p>
            <a:r>
              <a:rPr lang="en-US" altLang="en-US"/>
              <a:t>-----</a:t>
            </a:r>
          </a:p>
          <a:p>
            <a:r>
              <a:rPr lang="en-US" altLang="en-US"/>
              <a:t>50 </a:t>
            </a:r>
          </a:p>
          <a:p>
            <a:r>
              <a:rPr lang="en-US" altLang="en-US"/>
              <a:t>------</a:t>
            </a:r>
          </a:p>
          <a:p>
            <a:r>
              <a:rPr lang="en-US" altLang="en-US"/>
              <a:t>17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174750" y="5486400"/>
            <a:ext cx="381000" cy="993775"/>
          </a:xfrm>
          <a:prstGeom prst="straightConnector1">
            <a:avLst/>
          </a:prstGeom>
          <a:ln w="41275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7" name="Text Box 11"/>
          <p:cNvSpPr txBox="1">
            <a:spLocks noChangeArrowheads="1"/>
          </p:cNvSpPr>
          <p:nvPr/>
        </p:nvSpPr>
        <p:spPr bwMode="auto">
          <a:xfrm rot="-1215511">
            <a:off x="536575" y="3740150"/>
            <a:ext cx="1706563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Along gradient vector</a:t>
            </a:r>
          </a:p>
          <a:p>
            <a:r>
              <a:rPr lang="en-US" altLang="en-US"/>
              <a:t>direction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3</a:t>
            </a:r>
            <a:r>
              <a:rPr lang="en-US" altLang="en-US" sz="4000" baseline="30000" smtClean="0"/>
              <a:t>rd</a:t>
            </a:r>
            <a:r>
              <a:rPr lang="en-US" altLang="en-US" sz="4000" smtClean="0"/>
              <a:t> stage: Non-maximum suppression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lines are thinned into 1 pixel.</a:t>
            </a:r>
          </a:p>
          <a:p>
            <a:pPr eaLnBrk="1" hangingPunct="1"/>
            <a:r>
              <a:rPr lang="en-US" altLang="en-US" smtClean="0"/>
              <a:t>The result of non-maximum suppression:</a:t>
            </a:r>
          </a:p>
        </p:txBody>
      </p:sp>
      <p:sp>
        <p:nvSpPr>
          <p:cNvPr id="8499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8499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FFBDB6-2A7D-47A3-9E25-39E506EAAA4C}" type="slidenum">
              <a:rPr lang="en-US" altLang="en-US"/>
              <a:pPr/>
              <a:t>84</a:t>
            </a:fld>
            <a:endParaRPr lang="en-US" altLang="en-US"/>
          </a:p>
        </p:txBody>
      </p:sp>
      <p:pic>
        <p:nvPicPr>
          <p:cNvPr id="84998" name="Picture 4" descr="n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47950"/>
            <a:ext cx="41910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9" name="Picture 5" descr="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47950"/>
            <a:ext cx="41910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4</a:t>
            </a:r>
            <a:r>
              <a:rPr lang="en-US" altLang="en-US" baseline="30000" smtClean="0"/>
              <a:t>th</a:t>
            </a:r>
            <a:r>
              <a:rPr lang="en-US" altLang="en-US" smtClean="0"/>
              <a:t> stage: Hysteresis Thresholding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>
                <a:solidFill>
                  <a:srgbClr val="00B0F0"/>
                </a:solidFill>
              </a:rPr>
              <a:t>We do </a:t>
            </a:r>
            <a:r>
              <a:rPr lang="en-US" altLang="en-US" sz="2800" dirty="0" err="1" smtClean="0">
                <a:solidFill>
                  <a:srgbClr val="00B0F0"/>
                </a:solidFill>
              </a:rPr>
              <a:t>thresholding</a:t>
            </a:r>
            <a:r>
              <a:rPr lang="en-US" altLang="en-US" sz="2800" dirty="0" smtClean="0">
                <a:solidFill>
                  <a:srgbClr val="00B0F0"/>
                </a:solidFill>
              </a:rPr>
              <a:t> (set in stage1) on the image twice with two different thresholds, </a:t>
            </a:r>
            <a:r>
              <a:rPr lang="en-US" altLang="en-US" sz="2800" dirty="0" err="1" smtClean="0">
                <a:solidFill>
                  <a:srgbClr val="00B0F0"/>
                </a:solidFill>
              </a:rPr>
              <a:t>t</a:t>
            </a:r>
            <a:r>
              <a:rPr lang="en-US" altLang="en-US" sz="2800" baseline="-25000" dirty="0" err="1" smtClean="0">
                <a:solidFill>
                  <a:srgbClr val="00B0F0"/>
                </a:solidFill>
              </a:rPr>
              <a:t>High</a:t>
            </a:r>
            <a:r>
              <a:rPr lang="en-US" altLang="en-US" sz="2800" dirty="0" smtClean="0">
                <a:solidFill>
                  <a:srgbClr val="00B0F0"/>
                </a:solidFill>
              </a:rPr>
              <a:t> and </a:t>
            </a:r>
            <a:r>
              <a:rPr lang="en-US" altLang="en-US" sz="2800" dirty="0" err="1" smtClean="0">
                <a:solidFill>
                  <a:srgbClr val="00B0F0"/>
                </a:solidFill>
              </a:rPr>
              <a:t>t</a:t>
            </a:r>
            <a:r>
              <a:rPr lang="en-US" altLang="en-US" sz="2800" baseline="-25000" dirty="0" err="1" smtClean="0">
                <a:solidFill>
                  <a:srgbClr val="00B0F0"/>
                </a:solidFill>
              </a:rPr>
              <a:t>Low</a:t>
            </a:r>
            <a:r>
              <a:rPr lang="en-US" altLang="en-US" sz="2800" dirty="0" smtClean="0">
                <a:solidFill>
                  <a:srgbClr val="00B0F0"/>
                </a:solidFill>
              </a:rPr>
              <a:t>.</a:t>
            </a:r>
          </a:p>
          <a:p>
            <a:pPr eaLnBrk="1" hangingPunct="1"/>
            <a:r>
              <a:rPr lang="en-US" altLang="en-US" sz="2800" dirty="0" err="1" smtClean="0">
                <a:solidFill>
                  <a:srgbClr val="00B0F0"/>
                </a:solidFill>
              </a:rPr>
              <a:t>t</a:t>
            </a:r>
            <a:r>
              <a:rPr lang="en-US" altLang="en-US" sz="2800" baseline="-25000" dirty="0" err="1" smtClean="0">
                <a:solidFill>
                  <a:srgbClr val="00B0F0"/>
                </a:solidFill>
              </a:rPr>
              <a:t>High</a:t>
            </a:r>
            <a:r>
              <a:rPr lang="en-US" altLang="en-US" sz="2800" dirty="0" smtClean="0">
                <a:solidFill>
                  <a:srgbClr val="00B0F0"/>
                </a:solidFill>
              </a:rPr>
              <a:t> is applied first to remove edges that produced by noise (G(</a:t>
            </a:r>
            <a:r>
              <a:rPr lang="en-US" altLang="en-US" sz="2800" dirty="0" err="1" smtClean="0">
                <a:solidFill>
                  <a:srgbClr val="00B0F0"/>
                </a:solidFill>
              </a:rPr>
              <a:t>x,y</a:t>
            </a:r>
            <a:r>
              <a:rPr lang="en-US" altLang="en-US" sz="2800" dirty="0" smtClean="0">
                <a:solidFill>
                  <a:srgbClr val="00B0F0"/>
                </a:solidFill>
              </a:rPr>
              <a:t>)&gt;</a:t>
            </a:r>
            <a:r>
              <a:rPr lang="en-US" altLang="en-US" sz="2800" dirty="0" err="1" smtClean="0">
                <a:solidFill>
                  <a:srgbClr val="00B0F0"/>
                </a:solidFill>
              </a:rPr>
              <a:t>T</a:t>
            </a:r>
            <a:r>
              <a:rPr lang="en-US" altLang="en-US" sz="2800" baseline="-25000" dirty="0" err="1" smtClean="0">
                <a:solidFill>
                  <a:srgbClr val="00B0F0"/>
                </a:solidFill>
              </a:rPr>
              <a:t>High</a:t>
            </a:r>
            <a:r>
              <a:rPr lang="en-US" altLang="en-US" sz="2800" dirty="0" smtClean="0">
                <a:solidFill>
                  <a:srgbClr val="00B0F0"/>
                </a:solidFill>
              </a:rPr>
              <a:t>). Only edges  with high gradient magnitude  can survive. So many long edges are broken</a:t>
            </a:r>
          </a:p>
          <a:p>
            <a:pPr eaLnBrk="1" hangingPunct="1"/>
            <a:endParaRPr lang="en-US" altLang="en-US" sz="2800" dirty="0" smtClean="0"/>
          </a:p>
        </p:txBody>
      </p:sp>
      <p:sp>
        <p:nvSpPr>
          <p:cNvPr id="86020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5257800" y="121920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 dirty="0">
              <a:ea typeface="SimSun" pitchFamily="2" charset="-122"/>
            </a:endParaRPr>
          </a:p>
        </p:txBody>
      </p:sp>
      <p:sp>
        <p:nvSpPr>
          <p:cNvPr id="8602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4B9C36-47D3-4617-988D-4503CBD2ED07}" type="slidenum">
              <a:rPr lang="en-US" altLang="en-US"/>
              <a:pPr/>
              <a:t>85</a:t>
            </a:fld>
            <a:endParaRPr lang="en-US" altLang="en-US"/>
          </a:p>
        </p:txBody>
      </p:sp>
      <p:pic>
        <p:nvPicPr>
          <p:cNvPr id="86022" name="Picture 4" descr="n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67200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3" name="Line 5"/>
          <p:cNvSpPr>
            <a:spLocks noChangeShapeType="1"/>
          </p:cNvSpPr>
          <p:nvPr/>
        </p:nvSpPr>
        <p:spPr bwMode="auto">
          <a:xfrm>
            <a:off x="3962400" y="5410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4" name="Text Box 6"/>
          <p:cNvSpPr txBox="1">
            <a:spLocks noChangeArrowheads="1"/>
          </p:cNvSpPr>
          <p:nvPr/>
        </p:nvSpPr>
        <p:spPr bwMode="auto">
          <a:xfrm>
            <a:off x="3810000" y="4692650"/>
            <a:ext cx="1311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dirty="0"/>
              <a:t>Threshold</a:t>
            </a:r>
          </a:p>
          <a:p>
            <a:r>
              <a:rPr lang="en-US" altLang="en-US" dirty="0"/>
              <a:t>with </a:t>
            </a:r>
            <a:r>
              <a:rPr lang="en-US" altLang="en-US" dirty="0" err="1"/>
              <a:t>t</a:t>
            </a:r>
            <a:r>
              <a:rPr lang="en-US" altLang="en-US" baseline="-25000" dirty="0" err="1"/>
              <a:t>High</a:t>
            </a:r>
            <a:endParaRPr lang="en-US" altLang="en-US" baseline="-25000" dirty="0"/>
          </a:p>
        </p:txBody>
      </p:sp>
      <p:pic>
        <p:nvPicPr>
          <p:cNvPr id="86025" name="Picture 7" descr="th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267200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229600" y="4692650"/>
            <a:ext cx="91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Many broker edges</a:t>
            </a:r>
          </a:p>
          <a:p>
            <a:r>
              <a:rPr lang="en-US" sz="1600" dirty="0" smtClean="0"/>
              <a:t>here</a:t>
            </a:r>
            <a:endParaRPr lang="en-US" sz="16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305800" y="59436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610600" y="57150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4</a:t>
            </a:r>
            <a:r>
              <a:rPr lang="en-US" altLang="en-US" baseline="30000" smtClean="0"/>
              <a:t>th</a:t>
            </a:r>
            <a:r>
              <a:rPr lang="en-US" altLang="en-US" smtClean="0"/>
              <a:t> stage: Hysteresis Thresholding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For each remaining edges </a:t>
            </a:r>
            <a:r>
              <a:rPr lang="en-US" altLang="en-US" dirty="0"/>
              <a:t>after </a:t>
            </a:r>
            <a:r>
              <a:rPr lang="en-US" altLang="en-US" dirty="0" smtClean="0"/>
              <a:t>threshold with 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High</a:t>
            </a:r>
            <a:r>
              <a:rPr lang="en-US" altLang="en-US" dirty="0" smtClean="0"/>
              <a:t>, we trace along the </a:t>
            </a:r>
            <a:r>
              <a:rPr lang="en-US" altLang="en-US" b="1" dirty="0" smtClean="0">
                <a:solidFill>
                  <a:srgbClr val="FF0000"/>
                </a:solidFill>
              </a:rPr>
              <a:t>EDGE</a:t>
            </a:r>
            <a:r>
              <a:rPr lang="en-US" altLang="en-US" dirty="0" smtClean="0"/>
              <a:t> direction (</a:t>
            </a:r>
            <a:r>
              <a:rPr lang="en-US" altLang="en-US" u="sng" dirty="0" smtClean="0"/>
              <a:t>perpendicular to gradient vector  direction</a:t>
            </a:r>
            <a:r>
              <a:rPr lang="en-US" altLang="en-US" dirty="0" smtClean="0"/>
              <a:t>) and check whether its two neighbors are above 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Low</a:t>
            </a:r>
            <a:r>
              <a:rPr lang="en-US" altLang="en-US" dirty="0" smtClean="0"/>
              <a:t>, (G(</a:t>
            </a:r>
            <a:r>
              <a:rPr lang="en-US" altLang="en-US" dirty="0" err="1" smtClean="0"/>
              <a:t>x,y</a:t>
            </a:r>
            <a:r>
              <a:rPr lang="en-US" altLang="en-US" dirty="0" smtClean="0"/>
              <a:t>)&gt;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low</a:t>
            </a:r>
            <a:r>
              <a:rPr lang="en-US" altLang="en-US" dirty="0" smtClean="0"/>
              <a:t>).</a:t>
            </a:r>
          </a:p>
          <a:p>
            <a:pPr eaLnBrk="1" hangingPunct="1"/>
            <a:r>
              <a:rPr lang="en-US" altLang="en-US" dirty="0" smtClean="0"/>
              <a:t>If any of the neighbors is above 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Low</a:t>
            </a:r>
            <a:r>
              <a:rPr lang="en-US" altLang="en-US" dirty="0" smtClean="0"/>
              <a:t>, we mark this neighbor as edge point and recursively check its neighbor using the same logic.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8704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8704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1DFDF18-872A-4883-A711-6EA484AF28D7}" type="slidenum">
              <a:rPr lang="en-US" altLang="en-US"/>
              <a:pPr/>
              <a:t>86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4</a:t>
            </a:r>
            <a:r>
              <a:rPr lang="en-US" altLang="en-US" baseline="30000" smtClean="0"/>
              <a:t>th</a:t>
            </a:r>
            <a:r>
              <a:rPr lang="en-US" altLang="en-US" smtClean="0"/>
              <a:t> stage: Hysteresis Thresholding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Tracing along the edge with 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Low</a:t>
            </a:r>
            <a:r>
              <a:rPr lang="en-US" altLang="en-US" dirty="0" smtClean="0"/>
              <a:t> will connect the broken edges or restore segments removed by 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High</a:t>
            </a:r>
            <a:r>
              <a:rPr lang="en-US" altLang="en-US" dirty="0" smtClean="0"/>
              <a:t>.</a:t>
            </a:r>
          </a:p>
        </p:txBody>
      </p:sp>
      <p:sp>
        <p:nvSpPr>
          <p:cNvPr id="8806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8806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67190CA-9F74-419C-9D40-AA3B426DC68F}" type="slidenum">
              <a:rPr lang="en-US" altLang="en-US"/>
              <a:pPr/>
              <a:t>87</a:t>
            </a:fld>
            <a:endParaRPr lang="en-US" altLang="en-US"/>
          </a:p>
        </p:txBody>
      </p:sp>
      <p:pic>
        <p:nvPicPr>
          <p:cNvPr id="88070" name="Picture 4" descr="my_e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8" y="342900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1" name="Picture 5" descr="th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73446" y="2512771"/>
            <a:ext cx="431006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Final result of Canny edge detection: one-pixel edges and few broken edges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3051785"/>
            <a:ext cx="2855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After high </a:t>
            </a:r>
            <a:r>
              <a:rPr lang="en-US" dirty="0" err="1" smtClean="0"/>
              <a:t>thresholding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Worksheet 3.6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Write the algorithm for the Canny edge detector.</a:t>
            </a:r>
          </a:p>
          <a:p>
            <a:r>
              <a:rPr lang="en-US" altLang="en-US" dirty="0" smtClean="0"/>
              <a:t>Answer:______________________</a:t>
            </a:r>
          </a:p>
          <a:p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 smtClean="0"/>
              <a:t>What is the advantage of using the Canny edge detector?</a:t>
            </a:r>
          </a:p>
          <a:p>
            <a:r>
              <a:rPr lang="en-US" altLang="en-US" dirty="0" smtClean="0"/>
              <a:t>Answer:________________________</a:t>
            </a:r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Tutorial for CMSC5711 : Edge v7a</a:t>
            </a:r>
            <a:endParaRPr lang="en-US" altLang="zh-CN"/>
          </a:p>
        </p:txBody>
      </p:sp>
      <p:sp>
        <p:nvSpPr>
          <p:cNvPr id="8909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0BF30A0-121A-4E41-8431-04944D794516}" type="slidenum">
              <a:rPr lang="en-US" altLang="en-US">
                <a:solidFill>
                  <a:srgbClr val="898989"/>
                </a:solidFill>
              </a:rPr>
              <a:pPr/>
              <a:t>88</a:t>
            </a:fld>
            <a:endParaRPr lang="en-US" altLang="en-US">
              <a:solidFill>
                <a:srgbClr val="898989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OpenCV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Since Canny edge detector is so popular, Intel’s Computer Vision library, namely OpenCV, has included this detector.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You can just call the build-in function </a:t>
            </a:r>
            <a:r>
              <a:rPr lang="en-US" altLang="en-US" sz="2000" i="1" smtClean="0"/>
              <a:t>Canny()</a:t>
            </a:r>
            <a:r>
              <a:rPr lang="en-US" altLang="en-US" sz="2000" smtClean="0"/>
              <a:t> and put corresponding parameters (e.g. the two thresholds) in it.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It is highly optimized and can be run in real time with a normal PC and Webcam.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More information:</a:t>
            </a:r>
            <a:br>
              <a:rPr lang="en-US" altLang="en-US" sz="2000" smtClean="0"/>
            </a:br>
            <a:r>
              <a:rPr lang="en-US" altLang="en-US" sz="2000" smtClean="0">
                <a:hlinkClick r:id="rId2"/>
              </a:rPr>
              <a:t>http://opencv.willowgarage.com/documentation/cpp/feature_detection.html?highlight=canny#Canny</a:t>
            </a:r>
            <a:r>
              <a:rPr lang="en-US" altLang="en-US" sz="2000" smtClean="0"/>
              <a:t>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http://www.pages.drexel.edu/~weg22/can_tut.html</a:t>
            </a:r>
          </a:p>
        </p:txBody>
      </p:sp>
      <p:sp>
        <p:nvSpPr>
          <p:cNvPr id="9011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901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7EDC6D-CDB3-424C-AC58-D7A2603AC014}" type="slidenum">
              <a:rPr lang="en-US" altLang="en-US"/>
              <a:pPr/>
              <a:t>89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95300"/>
            <a:ext cx="8229600" cy="1139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 smtClean="0"/>
              <a:t>Edge detection using First order gradient G &gt; threshold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01000" cy="4530725"/>
          </a:xfrm>
        </p:spPr>
        <p:txBody>
          <a:bodyPr/>
          <a:lstStyle/>
          <a:p>
            <a:pPr eaLnBrk="1" hangingPunct="1"/>
            <a:r>
              <a:rPr lang="en-US" altLang="zh-TW" sz="2400" smtClean="0"/>
              <a:t>Edges are at positions of rapid change of intensity levels</a:t>
            </a:r>
          </a:p>
          <a:p>
            <a:pPr eaLnBrk="1" hangingPunct="1"/>
            <a:r>
              <a:rPr lang="en-US" altLang="zh-TW" sz="2400" smtClean="0"/>
              <a:t>If (intensity gradient G(I(x,y))&gt; threshold)</a:t>
            </a:r>
          </a:p>
          <a:p>
            <a:pPr eaLnBrk="1" hangingPunct="1"/>
            <a:r>
              <a:rPr lang="en-US" altLang="zh-TW" sz="2400" smtClean="0"/>
              <a:t>{</a:t>
            </a:r>
          </a:p>
          <a:p>
            <a:pPr eaLnBrk="1" hangingPunct="1"/>
            <a:r>
              <a:rPr lang="en-US" altLang="zh-TW" sz="2400" smtClean="0"/>
              <a:t>       pixel(x,y) is an edge point;</a:t>
            </a:r>
          </a:p>
          <a:p>
            <a:pPr eaLnBrk="1" hangingPunct="1"/>
            <a:r>
              <a:rPr lang="en-US" altLang="zh-TW" sz="2400" smtClean="0"/>
              <a:t>}</a:t>
            </a:r>
          </a:p>
        </p:txBody>
      </p:sp>
      <p:graphicFrame>
        <p:nvGraphicFramePr>
          <p:cNvPr id="11268" name="Object 14"/>
          <p:cNvGraphicFramePr>
            <a:graphicFrameLocks noGrp="1" noChangeAspect="1"/>
          </p:cNvGraphicFramePr>
          <p:nvPr>
            <p:ph sz="half" idx="2"/>
          </p:nvPr>
        </p:nvGraphicFramePr>
        <p:xfrm>
          <a:off x="4764088" y="2514600"/>
          <a:ext cx="40338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Equation" r:id="rId3" imgW="3327400" imgH="508000" progId="Equation.3">
                  <p:embed/>
                </p:oleObj>
              </mc:Choice>
              <mc:Fallback>
                <p:oleObj name="Equation" r:id="rId3" imgW="3327400" imgH="508000" progId="Equation.3">
                  <p:embed/>
                  <p:pic>
                    <p:nvPicPr>
                      <p:cNvPr id="0" name="Object 1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4088" y="2514600"/>
                        <a:ext cx="4033837" cy="6159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1127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AD219C9-8D38-4DB5-8422-D1EE691416E2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1271" name="Freeform 4"/>
          <p:cNvSpPr>
            <a:spLocks/>
          </p:cNvSpPr>
          <p:nvPr/>
        </p:nvSpPr>
        <p:spPr bwMode="auto">
          <a:xfrm>
            <a:off x="2438400" y="3886200"/>
            <a:ext cx="2057400" cy="546100"/>
          </a:xfrm>
          <a:custGeom>
            <a:avLst/>
            <a:gdLst>
              <a:gd name="T0" fmla="*/ 0 w 1296"/>
              <a:gd name="T1" fmla="*/ 2147483647 h 720"/>
              <a:gd name="T2" fmla="*/ 2147483647 w 1296"/>
              <a:gd name="T3" fmla="*/ 2147483647 h 720"/>
              <a:gd name="T4" fmla="*/ 2147483647 w 1296"/>
              <a:gd name="T5" fmla="*/ 2147483647 h 720"/>
              <a:gd name="T6" fmla="*/ 2147483647 w 1296"/>
              <a:gd name="T7" fmla="*/ 2147483647 h 7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6" h="720">
                <a:moveTo>
                  <a:pt x="0" y="632"/>
                </a:moveTo>
                <a:cubicBezTo>
                  <a:pt x="200" y="676"/>
                  <a:pt x="400" y="720"/>
                  <a:pt x="528" y="632"/>
                </a:cubicBezTo>
                <a:cubicBezTo>
                  <a:pt x="656" y="544"/>
                  <a:pt x="640" y="208"/>
                  <a:pt x="768" y="104"/>
                </a:cubicBezTo>
                <a:cubicBezTo>
                  <a:pt x="896" y="0"/>
                  <a:pt x="1096" y="4"/>
                  <a:pt x="1296" y="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Text Box 5"/>
          <p:cNvSpPr txBox="1">
            <a:spLocks noChangeArrowheads="1"/>
          </p:cNvSpPr>
          <p:nvPr/>
        </p:nvSpPr>
        <p:spPr bwMode="auto">
          <a:xfrm>
            <a:off x="4648200" y="3657600"/>
            <a:ext cx="3810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40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endParaRPr kumimoji="1" lang="en-US" altLang="zh-TW" sz="2400">
              <a:latin typeface="Times New Roman" pitchFamily="18" charset="0"/>
            </a:endParaRPr>
          </a:p>
          <a:p>
            <a:pPr eaLnBrk="1" hangingPunct="1"/>
            <a:endParaRPr kumimoji="1" lang="zh-TW" altLang="zh-TW" sz="2400">
              <a:latin typeface="Times New Roman" pitchFamily="18" charset="0"/>
            </a:endParaRPr>
          </a:p>
        </p:txBody>
      </p:sp>
      <p:sp>
        <p:nvSpPr>
          <p:cNvPr id="11273" name="Freeform 7"/>
          <p:cNvSpPr>
            <a:spLocks/>
          </p:cNvSpPr>
          <p:nvPr/>
        </p:nvSpPr>
        <p:spPr bwMode="auto">
          <a:xfrm>
            <a:off x="2590800" y="4572000"/>
            <a:ext cx="1905000" cy="533400"/>
          </a:xfrm>
          <a:custGeom>
            <a:avLst/>
            <a:gdLst>
              <a:gd name="T0" fmla="*/ 0 w 1200"/>
              <a:gd name="T1" fmla="*/ 2147483647 h 336"/>
              <a:gd name="T2" fmla="*/ 2147483647 w 1200"/>
              <a:gd name="T3" fmla="*/ 2147483647 h 336"/>
              <a:gd name="T4" fmla="*/ 2147483647 w 1200"/>
              <a:gd name="T5" fmla="*/ 0 h 336"/>
              <a:gd name="T6" fmla="*/ 2147483647 w 1200"/>
              <a:gd name="T7" fmla="*/ 2147483647 h 336"/>
              <a:gd name="T8" fmla="*/ 2147483647 w 1200"/>
              <a:gd name="T9" fmla="*/ 2147483647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" h="336">
                <a:moveTo>
                  <a:pt x="0" y="288"/>
                </a:moveTo>
                <a:cubicBezTo>
                  <a:pt x="208" y="312"/>
                  <a:pt x="416" y="336"/>
                  <a:pt x="528" y="288"/>
                </a:cubicBezTo>
                <a:cubicBezTo>
                  <a:pt x="640" y="240"/>
                  <a:pt x="632" y="0"/>
                  <a:pt x="672" y="0"/>
                </a:cubicBezTo>
                <a:cubicBezTo>
                  <a:pt x="712" y="0"/>
                  <a:pt x="680" y="240"/>
                  <a:pt x="768" y="288"/>
                </a:cubicBezTo>
                <a:cubicBezTo>
                  <a:pt x="856" y="336"/>
                  <a:pt x="1028" y="312"/>
                  <a:pt x="1200" y="28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Line 8"/>
          <p:cNvSpPr>
            <a:spLocks noChangeShapeType="1"/>
          </p:cNvSpPr>
          <p:nvPr/>
        </p:nvSpPr>
        <p:spPr bwMode="auto">
          <a:xfrm>
            <a:off x="2438400" y="4114800"/>
            <a:ext cx="2057400" cy="0"/>
          </a:xfrm>
          <a:prstGeom prst="line">
            <a:avLst/>
          </a:prstGeom>
          <a:noFill/>
          <a:ln w="12700">
            <a:solidFill>
              <a:srgbClr val="FF505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Text Box 10"/>
          <p:cNvSpPr txBox="1">
            <a:spLocks noChangeArrowheads="1"/>
          </p:cNvSpPr>
          <p:nvPr/>
        </p:nvSpPr>
        <p:spPr bwMode="auto">
          <a:xfrm>
            <a:off x="381000" y="4724400"/>
            <a:ext cx="32004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First order derivative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4648200" y="3657600"/>
            <a:ext cx="42672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I(x,y)</a:t>
            </a:r>
          </a:p>
          <a:p>
            <a:pPr eaLnBrk="1" hangingPunct="1"/>
            <a:endParaRPr kumimoji="1" lang="en-US" altLang="zh-TW" sz="2400">
              <a:latin typeface="Times New Roman" pitchFamily="18" charset="0"/>
            </a:endParaRPr>
          </a:p>
          <a:p>
            <a:pPr eaLnBrk="1" hangingPunct="1"/>
            <a:endParaRPr kumimoji="1" lang="en-US" altLang="zh-TW" sz="2400">
              <a:latin typeface="Times New Roman" pitchFamily="18" charset="0"/>
            </a:endParaRPr>
          </a:p>
          <a:p>
            <a:pPr eaLnBrk="1" hangingPunct="1"/>
            <a:r>
              <a:rPr kumimoji="1" lang="en-US" altLang="zh-TW" sz="2400">
                <a:latin typeface="Times New Roman" pitchFamily="18" charset="0"/>
              </a:rPr>
              <a:t>G[I(x,y)]=&gt; threshold is an edge</a:t>
            </a:r>
            <a:endParaRPr lang="en-US" altLang="zh-TW" sz="240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endParaRPr lang="en-US" altLang="zh-TW" sz="240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endParaRPr lang="en-US" altLang="zh-TW" sz="240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 flipV="1">
            <a:off x="3124200" y="3810000"/>
            <a:ext cx="609600" cy="762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57200" y="381000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Writing your own Canny edge detector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If you want to implement it yourself, you can still use OpenCV since it provides a lot of useful functions like </a:t>
            </a:r>
            <a:r>
              <a:rPr lang="en-US" altLang="en-US" i="1" smtClean="0"/>
              <a:t>Sobel()</a:t>
            </a:r>
            <a:r>
              <a:rPr lang="en-US" altLang="en-US" smtClean="0"/>
              <a:t> and </a:t>
            </a:r>
            <a:r>
              <a:rPr lang="en-US" altLang="en-US" i="1" smtClean="0"/>
              <a:t>gaussianBlur().</a:t>
            </a:r>
          </a:p>
        </p:txBody>
      </p:sp>
      <p:sp>
        <p:nvSpPr>
          <p:cNvPr id="9114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911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C70E8A-A8C5-4741-88D3-DF6891DB3159}" type="slidenum">
              <a:rPr lang="en-US" altLang="en-US"/>
              <a:pPr/>
              <a:t>90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153400" y="423863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Conclusion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Studied edge detection techniques</a:t>
            </a:r>
          </a:p>
        </p:txBody>
      </p:sp>
      <p:sp>
        <p:nvSpPr>
          <p:cNvPr id="9216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9216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B97D405-6462-4F6C-915D-55677473760D}" type="slidenum">
              <a:rPr lang="en-US" altLang="en-US"/>
              <a:pPr/>
              <a:t>91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6CDB2D-5270-4C65-9DE1-CE620E3DC220}" type="slidenum">
              <a:rPr lang="en-US" altLang="en-US"/>
              <a:pPr/>
              <a:t>92</a:t>
            </a:fld>
            <a:endParaRPr lang="en-US" altLang="en-US"/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mtClean="0"/>
              <a:t>Appendix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9421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53EC0A-BC9E-4BCA-9200-6DFF91F8BC2A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9421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mtClean="0"/>
              <a:t> </a:t>
            </a:r>
          </a:p>
        </p:txBody>
      </p:sp>
      <p:sp>
        <p:nvSpPr>
          <p:cNvPr id="942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1d and 2d</a:t>
            </a:r>
          </a:p>
        </p:txBody>
      </p:sp>
      <p:pic>
        <p:nvPicPr>
          <p:cNvPr id="942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6400"/>
            <a:ext cx="5486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9523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1EBD9A9-2517-4724-9E78-AF7C7DE18EE2}" type="slidenum">
              <a:rPr lang="en-US" altLang="en-US"/>
              <a:pPr/>
              <a:t>94</a:t>
            </a:fld>
            <a:endParaRPr lang="en-US" altLang="en-US"/>
          </a:p>
        </p:txBody>
      </p:sp>
      <p:sp>
        <p:nvSpPr>
          <p:cNvPr id="9523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mtClean="0"/>
              <a:t>Want to remove noise with low frequency (low fluctuation) and high frequency (high fluctuation).</a:t>
            </a:r>
          </a:p>
          <a:p>
            <a:pPr eaLnBrk="1" hangingPunct="1"/>
            <a:r>
              <a:rPr lang="en-US" altLang="en-US" smtClean="0"/>
              <a:t>That means band pass filtering</a:t>
            </a:r>
          </a:p>
          <a:p>
            <a:pPr eaLnBrk="1" hangingPunct="1"/>
            <a:r>
              <a:rPr lang="en-US" altLang="en-US" smtClean="0"/>
              <a:t>Solution</a:t>
            </a:r>
          </a:p>
          <a:p>
            <a:pPr lvl="1" eaLnBrk="1" hangingPunct="1"/>
            <a:r>
              <a:rPr lang="en-US" altLang="en-US" smtClean="0"/>
              <a:t>Difference of Gaussians DoG= </a:t>
            </a:r>
          </a:p>
          <a:p>
            <a:pPr lvl="1" eaLnBrk="1" hangingPunct="1"/>
            <a:r>
              <a:rPr lang="en-US" altLang="en-US" smtClean="0"/>
              <a:t>(Blurred version of I) – (Less blurred version of I)</a:t>
            </a:r>
          </a:p>
          <a:p>
            <a:pPr lvl="1" eaLnBrk="1" hangingPunct="1"/>
            <a:r>
              <a:rPr lang="en-US" altLang="en-US" smtClean="0"/>
              <a:t>DoG=G(k</a:t>
            </a:r>
            <a:r>
              <a:rPr lang="en-US" altLang="en-US" smtClean="0">
                <a:sym typeface="Symbol" pitchFamily="18" charset="2"/>
              </a:rPr>
              <a:t>)- </a:t>
            </a:r>
            <a:r>
              <a:rPr lang="en-US" altLang="en-US" smtClean="0"/>
              <a:t>G(</a:t>
            </a:r>
            <a:r>
              <a:rPr lang="en-US" altLang="en-US" smtClean="0">
                <a:sym typeface="Symbol" pitchFamily="18" charset="2"/>
              </a:rPr>
              <a:t>)</a:t>
            </a:r>
            <a:endParaRPr lang="en-US" altLang="en-US" smtClean="0"/>
          </a:p>
          <a:p>
            <a:pPr lvl="1" eaLnBrk="1" hangingPunct="1"/>
            <a:endParaRPr lang="en-US" altLang="en-US" smtClean="0"/>
          </a:p>
        </p:txBody>
      </p:sp>
      <p:sp>
        <p:nvSpPr>
          <p:cNvPr id="860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Obtain a LOG mask by DoF Difference of Gaussian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9625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EFF13C-C9C3-473E-A3E8-8B2DC4751AF5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9626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600200"/>
            <a:ext cx="41148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Using difference of 2 Gaussians to approx. 2nd derivative of 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Consider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G(</a:t>
            </a:r>
            <a:r>
              <a:rPr lang="en-US" altLang="en-US" smtClean="0">
                <a:sym typeface="Symbol" pitchFamily="18" charset="2"/>
              </a:rPr>
              <a:t></a:t>
            </a:r>
            <a:r>
              <a:rPr lang="en-US" altLang="en-US" smtClean="0"/>
              <a:t>) </a:t>
            </a:r>
            <a:r>
              <a:rPr lang="en-US" altLang="en-US" smtClean="0">
                <a:sym typeface="Symbol" pitchFamily="18" charset="2"/>
              </a:rPr>
              <a:t> </a:t>
            </a:r>
            <a:r>
              <a:rPr lang="en-US" altLang="zh-TW" smtClean="0">
                <a:sym typeface="Symbol" pitchFamily="18" charset="2"/>
              </a:rPr>
              <a:t></a:t>
            </a:r>
            <a:r>
              <a:rPr lang="en-US" altLang="en-US" smtClean="0">
                <a:sym typeface="Symbol" pitchFamily="18" charset="2"/>
              </a:rPr>
              <a:t> </a:t>
            </a:r>
            <a:r>
              <a:rPr lang="en-US" altLang="en-US" smtClean="0"/>
              <a:t>G(k</a:t>
            </a:r>
            <a:r>
              <a:rPr lang="en-US" altLang="en-US" smtClean="0">
                <a:sym typeface="Symbol" pitchFamily="18" charset="2"/>
              </a:rPr>
              <a:t></a:t>
            </a:r>
            <a:r>
              <a:rPr lang="en-US" altLang="en-US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DoG=G(k</a:t>
            </a:r>
            <a:r>
              <a:rPr lang="en-US" altLang="en-US" smtClean="0">
                <a:sym typeface="Symbol" pitchFamily="18" charset="2"/>
              </a:rPr>
              <a:t>)</a:t>
            </a:r>
            <a:r>
              <a:rPr lang="en-US" altLang="en-US" smtClean="0"/>
              <a:t> - G(</a:t>
            </a:r>
            <a:r>
              <a:rPr lang="en-US" altLang="en-US" smtClean="0">
                <a:sym typeface="Symbol" pitchFamily="18" charset="2"/>
              </a:rPr>
              <a:t></a:t>
            </a:r>
            <a:r>
              <a:rPr lang="en-US" altLang="en-US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 </a:t>
            </a:r>
            <a:r>
              <a:rPr lang="en-US" altLang="en-US" smtClean="0">
                <a:sym typeface="Symbol" pitchFamily="18" charset="2"/>
              </a:rPr>
              <a:t> </a:t>
            </a:r>
            <a:r>
              <a:rPr lang="en-US" altLang="en-US" smtClean="0"/>
              <a:t>G(k</a:t>
            </a:r>
            <a:r>
              <a:rPr lang="en-US" altLang="en-US" smtClean="0">
                <a:sym typeface="Symbol" pitchFamily="18" charset="2"/>
              </a:rPr>
              <a:t>)- </a:t>
            </a:r>
            <a:r>
              <a:rPr lang="en-US" altLang="zh-TW" smtClean="0">
                <a:sym typeface="Symbol" pitchFamily="18" charset="2"/>
              </a:rPr>
              <a:t></a:t>
            </a:r>
            <a:r>
              <a:rPr lang="en-US" altLang="en-US" smtClean="0">
                <a:sym typeface="Symbol" pitchFamily="18" charset="2"/>
              </a:rPr>
              <a:t> </a:t>
            </a:r>
            <a:r>
              <a:rPr lang="en-US" altLang="en-US" smtClean="0"/>
              <a:t>G(k</a:t>
            </a:r>
            <a:r>
              <a:rPr lang="en-US" altLang="en-US" smtClean="0">
                <a:sym typeface="Symbol" pitchFamily="18" charset="2"/>
              </a:rPr>
              <a:t></a:t>
            </a:r>
            <a:r>
              <a:rPr lang="en-US" altLang="en-US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 </a:t>
            </a:r>
            <a:r>
              <a:rPr lang="en-US" altLang="en-US" smtClean="0">
                <a:sym typeface="Symbol" pitchFamily="18" charset="2"/>
              </a:rPr>
              <a:t></a:t>
            </a:r>
            <a:r>
              <a:rPr lang="en-US" altLang="en-US" smtClean="0"/>
              <a:t> </a:t>
            </a:r>
            <a:r>
              <a:rPr lang="en-US" altLang="zh-TW" smtClean="0">
                <a:sym typeface="Symbol" pitchFamily="18" charset="2"/>
              </a:rPr>
              <a:t></a:t>
            </a:r>
            <a:r>
              <a:rPr lang="en-US" altLang="zh-TW" baseline="30000" smtClean="0">
                <a:sym typeface="Symbol" pitchFamily="18" charset="2"/>
              </a:rPr>
              <a:t>2 </a:t>
            </a:r>
            <a:r>
              <a:rPr lang="en-US" altLang="en-US" smtClean="0"/>
              <a:t>G(k</a:t>
            </a:r>
            <a:r>
              <a:rPr lang="en-US" altLang="en-US" smtClean="0">
                <a:sym typeface="Symbol" pitchFamily="18" charset="2"/>
              </a:rPr>
              <a:t></a:t>
            </a:r>
            <a:r>
              <a:rPr lang="en-US" altLang="en-US" smtClean="0"/>
              <a:t>)</a:t>
            </a:r>
            <a:r>
              <a:rPr lang="en-US" altLang="zh-TW" smtClean="0">
                <a:sym typeface="Symbol" pitchFamily="18" charset="2"/>
              </a:rPr>
              <a:t> (2</a:t>
            </a:r>
            <a:r>
              <a:rPr lang="en-US" altLang="zh-TW" baseline="30000" smtClean="0">
                <a:sym typeface="Symbol" pitchFamily="18" charset="2"/>
              </a:rPr>
              <a:t>nd</a:t>
            </a:r>
            <a:r>
              <a:rPr lang="en-US" altLang="zh-TW" smtClean="0">
                <a:sym typeface="Symbol" pitchFamily="18" charset="2"/>
              </a:rPr>
              <a:t> derivative)</a:t>
            </a:r>
            <a:endParaRPr lang="en-US" altLang="en-US" smtClean="0">
              <a:ea typeface="新細明體" charset="-120"/>
              <a:sym typeface="Symbol" pitchFamily="18" charset="2"/>
            </a:endParaRPr>
          </a:p>
        </p:txBody>
      </p:sp>
      <p:sp>
        <p:nvSpPr>
          <p:cNvPr id="962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Intuition DoG (Difference of Gaussian) and </a:t>
            </a:r>
            <a:br>
              <a:rPr lang="en-US" altLang="en-US" sz="3200" smtClean="0"/>
            </a:br>
            <a:r>
              <a:rPr lang="en-US" altLang="en-US" sz="3200" smtClean="0"/>
              <a:t>LoG (Laplacian of Gaussian)</a:t>
            </a:r>
          </a:p>
        </p:txBody>
      </p:sp>
      <p:sp>
        <p:nvSpPr>
          <p:cNvPr id="96262" name="Freeform 4"/>
          <p:cNvSpPr>
            <a:spLocks/>
          </p:cNvSpPr>
          <p:nvPr/>
        </p:nvSpPr>
        <p:spPr bwMode="auto">
          <a:xfrm>
            <a:off x="5181600" y="2438400"/>
            <a:ext cx="1981200" cy="1016000"/>
          </a:xfrm>
          <a:custGeom>
            <a:avLst/>
            <a:gdLst>
              <a:gd name="T0" fmla="*/ 0 w 1248"/>
              <a:gd name="T1" fmla="*/ 2147483647 h 640"/>
              <a:gd name="T2" fmla="*/ 2147483647 w 1248"/>
              <a:gd name="T3" fmla="*/ 2147483647 h 640"/>
              <a:gd name="T4" fmla="*/ 2147483647 w 1248"/>
              <a:gd name="T5" fmla="*/ 2147483647 h 640"/>
              <a:gd name="T6" fmla="*/ 2147483647 w 1248"/>
              <a:gd name="T7" fmla="*/ 2147483647 h 640"/>
              <a:gd name="T8" fmla="*/ 2147483647 w 1248"/>
              <a:gd name="T9" fmla="*/ 0 h 640"/>
              <a:gd name="T10" fmla="*/ 2147483647 w 1248"/>
              <a:gd name="T11" fmla="*/ 2147483647 h 640"/>
              <a:gd name="T12" fmla="*/ 2147483647 w 1248"/>
              <a:gd name="T13" fmla="*/ 2147483647 h 640"/>
              <a:gd name="T14" fmla="*/ 2147483647 w 1248"/>
              <a:gd name="T15" fmla="*/ 2147483647 h 640"/>
              <a:gd name="T16" fmla="*/ 2147483647 w 1248"/>
              <a:gd name="T17" fmla="*/ 2147483647 h 640"/>
              <a:gd name="T18" fmla="*/ 2147483647 w 1248"/>
              <a:gd name="T19" fmla="*/ 2147483647 h 6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48" h="640">
                <a:moveTo>
                  <a:pt x="0" y="624"/>
                </a:moveTo>
                <a:cubicBezTo>
                  <a:pt x="88" y="604"/>
                  <a:pt x="176" y="584"/>
                  <a:pt x="240" y="528"/>
                </a:cubicBezTo>
                <a:cubicBezTo>
                  <a:pt x="304" y="472"/>
                  <a:pt x="344" y="360"/>
                  <a:pt x="384" y="288"/>
                </a:cubicBezTo>
                <a:cubicBezTo>
                  <a:pt x="424" y="216"/>
                  <a:pt x="440" y="144"/>
                  <a:pt x="480" y="96"/>
                </a:cubicBezTo>
                <a:cubicBezTo>
                  <a:pt x="520" y="48"/>
                  <a:pt x="576" y="0"/>
                  <a:pt x="624" y="0"/>
                </a:cubicBezTo>
                <a:cubicBezTo>
                  <a:pt x="672" y="0"/>
                  <a:pt x="720" y="32"/>
                  <a:pt x="768" y="96"/>
                </a:cubicBezTo>
                <a:cubicBezTo>
                  <a:pt x="816" y="160"/>
                  <a:pt x="872" y="312"/>
                  <a:pt x="912" y="384"/>
                </a:cubicBezTo>
                <a:cubicBezTo>
                  <a:pt x="952" y="456"/>
                  <a:pt x="968" y="488"/>
                  <a:pt x="1008" y="528"/>
                </a:cubicBezTo>
                <a:cubicBezTo>
                  <a:pt x="1048" y="568"/>
                  <a:pt x="1112" y="608"/>
                  <a:pt x="1152" y="624"/>
                </a:cubicBezTo>
                <a:cubicBezTo>
                  <a:pt x="1192" y="640"/>
                  <a:pt x="1220" y="632"/>
                  <a:pt x="1248" y="62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63" name="Line 5"/>
          <p:cNvSpPr>
            <a:spLocks noChangeShapeType="1"/>
          </p:cNvSpPr>
          <p:nvPr/>
        </p:nvSpPr>
        <p:spPr bwMode="auto">
          <a:xfrm flipH="1">
            <a:off x="7162800" y="34290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64" name="Line 6"/>
          <p:cNvSpPr>
            <a:spLocks noChangeShapeType="1"/>
          </p:cNvSpPr>
          <p:nvPr/>
        </p:nvSpPr>
        <p:spPr bwMode="auto">
          <a:xfrm>
            <a:off x="6172200" y="1600200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65" name="Line 7"/>
          <p:cNvSpPr>
            <a:spLocks noChangeShapeType="1"/>
          </p:cNvSpPr>
          <p:nvPr/>
        </p:nvSpPr>
        <p:spPr bwMode="auto">
          <a:xfrm>
            <a:off x="4572000" y="3429000"/>
            <a:ext cx="3581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66" name="Text Box 8"/>
          <p:cNvSpPr txBox="1">
            <a:spLocks noChangeArrowheads="1"/>
          </p:cNvSpPr>
          <p:nvPr/>
        </p:nvSpPr>
        <p:spPr bwMode="auto">
          <a:xfrm>
            <a:off x="6096000" y="1524000"/>
            <a:ext cx="703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G(x)</a:t>
            </a:r>
          </a:p>
        </p:txBody>
      </p:sp>
      <p:sp>
        <p:nvSpPr>
          <p:cNvPr id="96267" name="Text Box 9"/>
          <p:cNvSpPr txBox="1">
            <a:spLocks noChangeArrowheads="1"/>
          </p:cNvSpPr>
          <p:nvPr/>
        </p:nvSpPr>
        <p:spPr bwMode="auto">
          <a:xfrm>
            <a:off x="8061325" y="3308350"/>
            <a:ext cx="319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96268" name="Text Box 10"/>
          <p:cNvSpPr txBox="1">
            <a:spLocks noChangeArrowheads="1"/>
          </p:cNvSpPr>
          <p:nvPr/>
        </p:nvSpPr>
        <p:spPr bwMode="auto">
          <a:xfrm>
            <a:off x="6003925" y="3536950"/>
            <a:ext cx="40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m</a:t>
            </a:r>
          </a:p>
        </p:txBody>
      </p:sp>
      <p:sp>
        <p:nvSpPr>
          <p:cNvPr id="96269" name="Freeform 11"/>
          <p:cNvSpPr>
            <a:spLocks/>
          </p:cNvSpPr>
          <p:nvPr/>
        </p:nvSpPr>
        <p:spPr bwMode="auto">
          <a:xfrm>
            <a:off x="5486400" y="1905000"/>
            <a:ext cx="1371600" cy="1549400"/>
          </a:xfrm>
          <a:custGeom>
            <a:avLst/>
            <a:gdLst>
              <a:gd name="T0" fmla="*/ 0 w 1248"/>
              <a:gd name="T1" fmla="*/ 2147483647 h 640"/>
              <a:gd name="T2" fmla="*/ 2147483647 w 1248"/>
              <a:gd name="T3" fmla="*/ 2147483647 h 640"/>
              <a:gd name="T4" fmla="*/ 2147483647 w 1248"/>
              <a:gd name="T5" fmla="*/ 2147483647 h 640"/>
              <a:gd name="T6" fmla="*/ 2147483647 w 1248"/>
              <a:gd name="T7" fmla="*/ 2147483647 h 640"/>
              <a:gd name="T8" fmla="*/ 2147483647 w 1248"/>
              <a:gd name="T9" fmla="*/ 0 h 640"/>
              <a:gd name="T10" fmla="*/ 2147483647 w 1248"/>
              <a:gd name="T11" fmla="*/ 2147483647 h 640"/>
              <a:gd name="T12" fmla="*/ 2147483647 w 1248"/>
              <a:gd name="T13" fmla="*/ 2147483647 h 640"/>
              <a:gd name="T14" fmla="*/ 2147483647 w 1248"/>
              <a:gd name="T15" fmla="*/ 2147483647 h 640"/>
              <a:gd name="T16" fmla="*/ 2147483647 w 1248"/>
              <a:gd name="T17" fmla="*/ 2147483647 h 640"/>
              <a:gd name="T18" fmla="*/ 2147483647 w 1248"/>
              <a:gd name="T19" fmla="*/ 2147483647 h 6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48" h="640">
                <a:moveTo>
                  <a:pt x="0" y="624"/>
                </a:moveTo>
                <a:cubicBezTo>
                  <a:pt x="88" y="604"/>
                  <a:pt x="176" y="584"/>
                  <a:pt x="240" y="528"/>
                </a:cubicBezTo>
                <a:cubicBezTo>
                  <a:pt x="304" y="472"/>
                  <a:pt x="344" y="360"/>
                  <a:pt x="384" y="288"/>
                </a:cubicBezTo>
                <a:cubicBezTo>
                  <a:pt x="424" y="216"/>
                  <a:pt x="440" y="144"/>
                  <a:pt x="480" y="96"/>
                </a:cubicBezTo>
                <a:cubicBezTo>
                  <a:pt x="520" y="48"/>
                  <a:pt x="576" y="0"/>
                  <a:pt x="624" y="0"/>
                </a:cubicBezTo>
                <a:cubicBezTo>
                  <a:pt x="672" y="0"/>
                  <a:pt x="720" y="32"/>
                  <a:pt x="768" y="96"/>
                </a:cubicBezTo>
                <a:cubicBezTo>
                  <a:pt x="816" y="160"/>
                  <a:pt x="872" y="312"/>
                  <a:pt x="912" y="384"/>
                </a:cubicBezTo>
                <a:cubicBezTo>
                  <a:pt x="952" y="456"/>
                  <a:pt x="968" y="488"/>
                  <a:pt x="1008" y="528"/>
                </a:cubicBezTo>
                <a:cubicBezTo>
                  <a:pt x="1048" y="568"/>
                  <a:pt x="1112" y="608"/>
                  <a:pt x="1152" y="624"/>
                </a:cubicBezTo>
                <a:cubicBezTo>
                  <a:pt x="1192" y="640"/>
                  <a:pt x="1220" y="632"/>
                  <a:pt x="1248" y="624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70" name="Text Box 12"/>
          <p:cNvSpPr txBox="1">
            <a:spLocks noChangeArrowheads="1"/>
          </p:cNvSpPr>
          <p:nvPr/>
        </p:nvSpPr>
        <p:spPr bwMode="auto">
          <a:xfrm>
            <a:off x="7070725" y="18684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96271" name="Text Box 13"/>
          <p:cNvSpPr txBox="1">
            <a:spLocks noChangeArrowheads="1"/>
          </p:cNvSpPr>
          <p:nvPr/>
        </p:nvSpPr>
        <p:spPr bwMode="auto">
          <a:xfrm>
            <a:off x="7315200" y="1752600"/>
            <a:ext cx="1952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>
                <a:sym typeface="Symbol" pitchFamily="18" charset="2"/>
              </a:rPr>
              <a:t> (less blurred)</a:t>
            </a:r>
          </a:p>
        </p:txBody>
      </p:sp>
      <p:sp>
        <p:nvSpPr>
          <p:cNvPr id="96272" name="Text Box 14"/>
          <p:cNvSpPr txBox="1">
            <a:spLocks noChangeArrowheads="1"/>
          </p:cNvSpPr>
          <p:nvPr/>
        </p:nvSpPr>
        <p:spPr bwMode="auto">
          <a:xfrm>
            <a:off x="7239000" y="2209800"/>
            <a:ext cx="156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>
                <a:sym typeface="Symbol" pitchFamily="18" charset="2"/>
              </a:rPr>
              <a:t>k (blurred)</a:t>
            </a:r>
          </a:p>
        </p:txBody>
      </p:sp>
      <p:sp>
        <p:nvSpPr>
          <p:cNvPr id="96273" name="Line 15"/>
          <p:cNvSpPr>
            <a:spLocks noChangeShapeType="1"/>
          </p:cNvSpPr>
          <p:nvPr/>
        </p:nvSpPr>
        <p:spPr bwMode="auto">
          <a:xfrm flipH="1">
            <a:off x="6400800" y="2057400"/>
            <a:ext cx="9144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74" name="Line 16"/>
          <p:cNvSpPr>
            <a:spLocks noChangeShapeType="1"/>
          </p:cNvSpPr>
          <p:nvPr/>
        </p:nvSpPr>
        <p:spPr bwMode="auto">
          <a:xfrm flipH="1">
            <a:off x="6781800" y="2438400"/>
            <a:ext cx="5334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75" name="Line 17"/>
          <p:cNvSpPr>
            <a:spLocks noChangeShapeType="1"/>
          </p:cNvSpPr>
          <p:nvPr/>
        </p:nvSpPr>
        <p:spPr bwMode="auto">
          <a:xfrm>
            <a:off x="4648200" y="4876800"/>
            <a:ext cx="350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76" name="Line 18"/>
          <p:cNvSpPr>
            <a:spLocks noChangeShapeType="1"/>
          </p:cNvSpPr>
          <p:nvPr/>
        </p:nvSpPr>
        <p:spPr bwMode="auto">
          <a:xfrm>
            <a:off x="6172200" y="4038600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77" name="Freeform 19"/>
          <p:cNvSpPr>
            <a:spLocks/>
          </p:cNvSpPr>
          <p:nvPr/>
        </p:nvSpPr>
        <p:spPr bwMode="auto">
          <a:xfrm>
            <a:off x="5105400" y="4648200"/>
            <a:ext cx="2133600" cy="1524000"/>
          </a:xfrm>
          <a:custGeom>
            <a:avLst/>
            <a:gdLst>
              <a:gd name="T0" fmla="*/ 0 w 1296"/>
              <a:gd name="T1" fmla="*/ 2147483647 h 824"/>
              <a:gd name="T2" fmla="*/ 2147483647 w 1296"/>
              <a:gd name="T3" fmla="*/ 2147483647 h 824"/>
              <a:gd name="T4" fmla="*/ 2147483647 w 1296"/>
              <a:gd name="T5" fmla="*/ 2147483647 h 824"/>
              <a:gd name="T6" fmla="*/ 2147483647 w 1296"/>
              <a:gd name="T7" fmla="*/ 2147483647 h 824"/>
              <a:gd name="T8" fmla="*/ 2147483647 w 1296"/>
              <a:gd name="T9" fmla="*/ 2147483647 h 824"/>
              <a:gd name="T10" fmla="*/ 2147483647 w 1296"/>
              <a:gd name="T11" fmla="*/ 2147483647 h 824"/>
              <a:gd name="T12" fmla="*/ 2147483647 w 1296"/>
              <a:gd name="T13" fmla="*/ 2147483647 h 824"/>
              <a:gd name="T14" fmla="*/ 2147483647 w 1296"/>
              <a:gd name="T15" fmla="*/ 2147483647 h 824"/>
              <a:gd name="T16" fmla="*/ 2147483647 w 1296"/>
              <a:gd name="T17" fmla="*/ 2147483647 h 824"/>
              <a:gd name="T18" fmla="*/ 2147483647 w 1296"/>
              <a:gd name="T19" fmla="*/ 2147483647 h 824"/>
              <a:gd name="T20" fmla="*/ 2147483647 w 1296"/>
              <a:gd name="T21" fmla="*/ 2147483647 h 824"/>
              <a:gd name="T22" fmla="*/ 2147483647 w 1296"/>
              <a:gd name="T23" fmla="*/ 2147483647 h 824"/>
              <a:gd name="T24" fmla="*/ 2147483647 w 1296"/>
              <a:gd name="T25" fmla="*/ 2147483647 h 8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96" h="824">
                <a:moveTo>
                  <a:pt x="0" y="112"/>
                </a:moveTo>
                <a:cubicBezTo>
                  <a:pt x="52" y="96"/>
                  <a:pt x="104" y="80"/>
                  <a:pt x="144" y="64"/>
                </a:cubicBezTo>
                <a:cubicBezTo>
                  <a:pt x="184" y="48"/>
                  <a:pt x="208" y="16"/>
                  <a:pt x="240" y="16"/>
                </a:cubicBezTo>
                <a:cubicBezTo>
                  <a:pt x="272" y="16"/>
                  <a:pt x="288" y="0"/>
                  <a:pt x="336" y="64"/>
                </a:cubicBezTo>
                <a:cubicBezTo>
                  <a:pt x="384" y="128"/>
                  <a:pt x="480" y="288"/>
                  <a:pt x="528" y="400"/>
                </a:cubicBezTo>
                <a:cubicBezTo>
                  <a:pt x="576" y="512"/>
                  <a:pt x="600" y="672"/>
                  <a:pt x="624" y="736"/>
                </a:cubicBezTo>
                <a:cubicBezTo>
                  <a:pt x="648" y="800"/>
                  <a:pt x="648" y="824"/>
                  <a:pt x="672" y="784"/>
                </a:cubicBezTo>
                <a:cubicBezTo>
                  <a:pt x="696" y="744"/>
                  <a:pt x="744" y="576"/>
                  <a:pt x="768" y="496"/>
                </a:cubicBezTo>
                <a:cubicBezTo>
                  <a:pt x="792" y="416"/>
                  <a:pt x="784" y="376"/>
                  <a:pt x="816" y="304"/>
                </a:cubicBezTo>
                <a:cubicBezTo>
                  <a:pt x="848" y="232"/>
                  <a:pt x="920" y="112"/>
                  <a:pt x="960" y="64"/>
                </a:cubicBezTo>
                <a:cubicBezTo>
                  <a:pt x="1000" y="16"/>
                  <a:pt x="1016" y="16"/>
                  <a:pt x="1056" y="16"/>
                </a:cubicBezTo>
                <a:cubicBezTo>
                  <a:pt x="1096" y="16"/>
                  <a:pt x="1160" y="48"/>
                  <a:pt x="1200" y="64"/>
                </a:cubicBezTo>
                <a:cubicBezTo>
                  <a:pt x="1240" y="80"/>
                  <a:pt x="1268" y="96"/>
                  <a:pt x="1296" y="112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78" name="Text Box 20"/>
          <p:cNvSpPr txBox="1">
            <a:spLocks noChangeArrowheads="1"/>
          </p:cNvSpPr>
          <p:nvPr/>
        </p:nvSpPr>
        <p:spPr bwMode="auto">
          <a:xfrm>
            <a:off x="7527925" y="4070350"/>
            <a:ext cx="1182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1-D DoG</a:t>
            </a:r>
          </a:p>
        </p:txBody>
      </p:sp>
      <p:sp>
        <p:nvSpPr>
          <p:cNvPr id="96279" name="Rectangle 21"/>
          <p:cNvSpPr>
            <a:spLocks noChangeArrowheads="1"/>
          </p:cNvSpPr>
          <p:nvPr/>
        </p:nvSpPr>
        <p:spPr bwMode="auto">
          <a:xfrm>
            <a:off x="381000" y="6096000"/>
            <a:ext cx="8410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See http://www.cse.yorku.ca/~kosta/CompVis_Notes/DoG_vs_LoG.pdf</a:t>
            </a:r>
          </a:p>
        </p:txBody>
      </p:sp>
      <p:sp>
        <p:nvSpPr>
          <p:cNvPr id="96280" name="Line 22"/>
          <p:cNvSpPr>
            <a:spLocks noChangeShapeType="1"/>
          </p:cNvSpPr>
          <p:nvPr/>
        </p:nvSpPr>
        <p:spPr bwMode="auto">
          <a:xfrm flipV="1">
            <a:off x="3886200" y="52578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9728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F7C4660-F95F-4727-9FA0-13324E5860C4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9728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600200"/>
            <a:ext cx="7162800" cy="4530725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Example </a:t>
            </a:r>
          </a:p>
          <a:p>
            <a:pPr eaLnBrk="1" hangingPunct="1"/>
            <a:r>
              <a:rPr lang="en-US" altLang="en-US" sz="2400" smtClean="0"/>
              <a:t>Using 2 Gaussian masks of standard deviations (</a:t>
            </a:r>
            <a:r>
              <a:rPr lang="en-US" altLang="en-US" sz="2400" smtClean="0">
                <a:sym typeface="Symbol" pitchFamily="18" charset="2"/>
              </a:rPr>
              <a:t>=</a:t>
            </a:r>
            <a:r>
              <a:rPr lang="en-US" altLang="en-US" sz="2400" smtClean="0"/>
              <a:t>1 and </a:t>
            </a:r>
            <a:r>
              <a:rPr lang="en-US" altLang="zh-CN" sz="2400" smtClean="0"/>
              <a:t>k</a:t>
            </a:r>
            <a:r>
              <a:rPr lang="en-US" altLang="en-US" sz="2400" smtClean="0">
                <a:sym typeface="Symbol" pitchFamily="18" charset="2"/>
              </a:rPr>
              <a:t>=</a:t>
            </a:r>
            <a:r>
              <a:rPr lang="en-US" altLang="en-US" sz="2400" smtClean="0"/>
              <a:t> 1.6) for the two blurred versions</a:t>
            </a:r>
          </a:p>
          <a:p>
            <a:pPr eaLnBrk="1" hangingPunct="1"/>
            <a:r>
              <a:rPr lang="en-US" altLang="en-US" sz="2400" smtClean="0"/>
              <a:t> </a:t>
            </a:r>
          </a:p>
        </p:txBody>
      </p:sp>
      <p:graphicFrame>
        <p:nvGraphicFramePr>
          <p:cNvPr id="97285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0" y="3276600"/>
          <a:ext cx="6172200" cy="270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7" name="Equation" r:id="rId3" imgW="3797300" imgH="1663700" progId="Equation.3">
                  <p:embed/>
                </p:oleObj>
              </mc:Choice>
              <mc:Fallback>
                <p:oleObj name="Equation" r:id="rId3" imgW="3797300" imgH="16637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276600"/>
                        <a:ext cx="6172200" cy="270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13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Applying DOG Difference of Gaussian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FC4D6FE-916B-463C-B5A1-F2A1D4A00857}" type="slidenum">
              <a:rPr lang="en-US" altLang="en-US"/>
              <a:pPr/>
              <a:t>97</a:t>
            </a:fld>
            <a:endParaRPr lang="en-US" altLang="en-US"/>
          </a:p>
        </p:txBody>
      </p:sp>
      <p:pic>
        <p:nvPicPr>
          <p:cNvPr id="98308" name="Picture 2" descr="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0"/>
            <a:ext cx="7315200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9" name="Oval 3"/>
          <p:cNvSpPr>
            <a:spLocks noChangeArrowheads="1"/>
          </p:cNvSpPr>
          <p:nvPr/>
        </p:nvSpPr>
        <p:spPr bwMode="auto">
          <a:xfrm>
            <a:off x="3429000" y="914400"/>
            <a:ext cx="2590800" cy="2819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98310" name="Text Box 4"/>
          <p:cNvSpPr txBox="1">
            <a:spLocks noChangeArrowheads="1"/>
          </p:cNvSpPr>
          <p:nvPr/>
        </p:nvSpPr>
        <p:spPr bwMode="auto">
          <a:xfrm>
            <a:off x="3733800" y="457200"/>
            <a:ext cx="4503738" cy="5334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sz="2400" b="1"/>
              <a:t>High pass filtering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CN" smtClean="0">
                <a:ea typeface="SimSun" pitchFamily="2" charset="-122"/>
              </a:rPr>
              <a:t>Tutorial for CMSC5711 : Edge v7a</a:t>
            </a:r>
            <a:endParaRPr lang="en-US" altLang="zh-CN">
              <a:ea typeface="SimSun" pitchFamily="2" charset="-122"/>
            </a:endParaRPr>
          </a:p>
        </p:txBody>
      </p:sp>
      <p:sp>
        <p:nvSpPr>
          <p:cNvPr id="9933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9CF849F-9244-441A-AE83-E9CA27D46358}" type="slidenum">
              <a:rPr lang="en-US" altLang="en-US"/>
              <a:pPr/>
              <a:t>98</a:t>
            </a:fld>
            <a:endParaRPr lang="en-US" altLang="en-US"/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600200"/>
            <a:ext cx="4038600" cy="4530725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 </a:t>
            </a:r>
            <a:endParaRPr lang="en-US" altLang="en-US" sz="2400" smtClean="0"/>
          </a:p>
        </p:txBody>
      </p:sp>
      <p:graphicFrame>
        <p:nvGraphicFramePr>
          <p:cNvPr id="99333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524000" y="1600200"/>
          <a:ext cx="7620000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5" name="Worksheet" r:id="rId3" imgW="7322972" imgH="4198468" progId="Excel.Sheet.8">
                  <p:embed/>
                </p:oleObj>
              </mc:Choice>
              <mc:Fallback>
                <p:oleObj name="Worksheet" r:id="rId3" imgW="7322972" imgH="4198468" progId="Excel.Sheet.8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00200"/>
                        <a:ext cx="7620000" cy="436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13"/>
            <a:ext cx="8229600" cy="11398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smtClean="0"/>
              <a:t>Use excel to plot a Gaussian distribution</a:t>
            </a:r>
            <a:br>
              <a:rPr lang="en-US" altLang="zh-CN" sz="3200" smtClean="0"/>
            </a:br>
            <a:r>
              <a:rPr lang="en-US" altLang="zh-CN" sz="3200" smtClean="0"/>
              <a:t> </a:t>
            </a:r>
            <a:r>
              <a:rPr lang="en-US" altLang="zh-CN" sz="2600" smtClean="0"/>
              <a:t>(cut and paste to excel to view plot)</a:t>
            </a:r>
            <a:endParaRPr lang="en-US" altLang="en-US" sz="2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msc5711, Tutorial 3.1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cs typeface="Courier New" pitchFamily="49" charset="0"/>
              </a:rPr>
              <a:t>x</a:t>
            </a:r>
            <a:r>
              <a:rPr lang="en-US" altLang="zh-TW" dirty="0" smtClean="0">
                <a:cs typeface="Courier New" pitchFamily="49" charset="0"/>
              </a:rPr>
              <a:t>=[2 6 7; </a:t>
            </a:r>
          </a:p>
          <a:p>
            <a:r>
              <a:rPr lang="en-US" altLang="zh-TW" dirty="0" smtClean="0">
                <a:cs typeface="Courier New" pitchFamily="49" charset="0"/>
              </a:rPr>
              <a:t>     4 6 9</a:t>
            </a:r>
          </a:p>
          <a:p>
            <a:r>
              <a:rPr lang="en-US" altLang="zh-TW" dirty="0" smtClean="0">
                <a:cs typeface="Courier New" pitchFamily="49" charset="0"/>
              </a:rPr>
              <a:t>     1 3 2]</a:t>
            </a:r>
          </a:p>
          <a:p>
            <a:r>
              <a:rPr lang="en-US" dirty="0" smtClean="0">
                <a:ea typeface="SimSun" pitchFamily="2" charset="-122"/>
                <a:cs typeface="Courier New" pitchFamily="49" charset="0"/>
              </a:rPr>
              <a:t>h=[1 -1</a:t>
            </a:r>
          </a:p>
          <a:p>
            <a:r>
              <a:rPr lang="en-US" dirty="0" smtClean="0">
                <a:ea typeface="SimSun" pitchFamily="2" charset="-122"/>
                <a:cs typeface="Courier New" pitchFamily="49" charset="0"/>
              </a:rPr>
              <a:t>         -1 1]</a:t>
            </a:r>
          </a:p>
          <a:p>
            <a:r>
              <a:rPr lang="en-US" dirty="0" smtClean="0">
                <a:ea typeface="SimSun" pitchFamily="2" charset="-122"/>
                <a:cs typeface="Courier New" pitchFamily="49" charset="0"/>
              </a:rPr>
              <a:t>Z=x*h     % * is the convolution operator</a:t>
            </a:r>
          </a:p>
          <a:p>
            <a:r>
              <a:rPr lang="en-US" dirty="0" smtClean="0">
                <a:ea typeface="SimSun" pitchFamily="2" charset="-122"/>
                <a:cs typeface="Courier New" pitchFamily="49" charset="0"/>
              </a:rPr>
              <a:t>Find z. (Fully overlapping and half overlapping of </a:t>
            </a:r>
            <a:r>
              <a:rPr lang="en-US" dirty="0">
                <a:ea typeface="SimSun" pitchFamily="2" charset="-122"/>
                <a:cs typeface="Courier New" pitchFamily="49" charset="0"/>
              </a:rPr>
              <a:t>x</a:t>
            </a:r>
            <a:r>
              <a:rPr lang="en-US" dirty="0" smtClean="0">
                <a:ea typeface="SimSun" pitchFamily="2" charset="-122"/>
                <a:cs typeface="Courier New" pitchFamily="49" charset="0"/>
              </a:rPr>
              <a:t> and h are considered, this is the formal definition of convolution)</a:t>
            </a:r>
          </a:p>
          <a:p>
            <a:r>
              <a:rPr lang="en-US" dirty="0" smtClean="0">
                <a:ea typeface="SimSun" pitchFamily="2" charset="-122"/>
                <a:cs typeface="Courier New" pitchFamily="49" charset="0"/>
              </a:rPr>
              <a:t>What is the size of Z?</a:t>
            </a:r>
          </a:p>
          <a:p>
            <a:r>
              <a:rPr lang="en-US" dirty="0" smtClean="0">
                <a:ea typeface="SimSun" pitchFamily="2" charset="-122"/>
                <a:cs typeface="Courier New" pitchFamily="49" charset="0"/>
              </a:rPr>
              <a:t>What is the value of h*x?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 for CMSC5711 : Edge v7a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972A-62DC-4B48-893B-B61D3449567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6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9800</TotalTime>
  <Words>8088</Words>
  <Application>Microsoft Office PowerPoint</Application>
  <PresentationFormat>On-screen Show (4:3)</PresentationFormat>
  <Paragraphs>1625</Paragraphs>
  <Slides>114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114</vt:i4>
      </vt:variant>
    </vt:vector>
  </HeadingPairs>
  <TitlesOfParts>
    <vt:vector size="120" baseType="lpstr">
      <vt:lpstr>Office Theme</vt:lpstr>
      <vt:lpstr>Custom Design</vt:lpstr>
      <vt:lpstr>Photo Editor Photo</vt:lpstr>
      <vt:lpstr>Equation</vt:lpstr>
      <vt:lpstr>公式</vt:lpstr>
      <vt:lpstr>Worksheet</vt:lpstr>
      <vt:lpstr>Chapter 3: Image processing  and computer vision Edge detection and image filtering</vt:lpstr>
      <vt:lpstr>You will learn</vt:lpstr>
      <vt:lpstr>Topics</vt:lpstr>
      <vt:lpstr>What are edges and why we need them?</vt:lpstr>
      <vt:lpstr>Sobel Demo</vt:lpstr>
      <vt:lpstr>Face edges</vt:lpstr>
      <vt:lpstr>Application of edges</vt:lpstr>
      <vt:lpstr>How to obtained edges? </vt:lpstr>
      <vt:lpstr>Edge detection using First order gradient G &gt; threshold</vt:lpstr>
      <vt:lpstr>Edge detection using second order gradient 2I=0</vt:lpstr>
      <vt:lpstr>Practical computational methods (discrete method for finding first order gradient)</vt:lpstr>
      <vt:lpstr>Convolution method</vt:lpstr>
      <vt:lpstr>Gradient calculation by convolution*</vt:lpstr>
      <vt:lpstr>Assume Gx,Gy are separable, the total gradient Gm becomes</vt:lpstr>
      <vt:lpstr>What is convolution ? Discrete convolution C=I*h</vt:lpstr>
      <vt:lpstr>Convolution is</vt:lpstr>
      <vt:lpstr>1-D convolution examples</vt:lpstr>
      <vt:lpstr>Another demo</vt:lpstr>
      <vt:lpstr>Discrete convolution: Correlation is more intuitive </vt:lpstr>
      <vt:lpstr>Matlab (octave) code for convolution</vt:lpstr>
      <vt:lpstr>Correlation is more intuitive, so we use correlation to implement convolution. </vt:lpstr>
      <vt:lpstr>Discrete convolution I*h, flip h ,shift h and correlate with I [1] </vt:lpstr>
      <vt:lpstr>Find C(m,n)</vt:lpstr>
      <vt:lpstr>Find C(m,n)</vt:lpstr>
      <vt:lpstr>Steps to find C(m,n)</vt:lpstr>
      <vt:lpstr>Steps continue</vt:lpstr>
      <vt:lpstr>Find all elements in C for all possible m,n</vt:lpstr>
      <vt:lpstr>Exercise 3.1</vt:lpstr>
      <vt:lpstr>Answer ws5711_3_1 </vt:lpstr>
      <vt:lpstr>Exercise 3.2: Find edge image using filter masks h_A and h_B</vt:lpstr>
      <vt:lpstr>Answer5711,  3.2 </vt:lpstr>
      <vt:lpstr>Edge direction</vt:lpstr>
      <vt:lpstr>Edge mask</vt:lpstr>
      <vt:lpstr>Other simple 3x3 gradient operators (In practice : only accept convoluted values obtained when edge mask and image are fully overlapped. The size of the image is usually much bigger than the masks)</vt:lpstr>
      <vt:lpstr>Convolution of a mask to a picture</vt:lpstr>
      <vt:lpstr>Edge detection procedure</vt:lpstr>
      <vt:lpstr>Example to find edges, e.g. use Prewitt edge filter on image I</vt:lpstr>
      <vt:lpstr>Sobel masks</vt:lpstr>
      <vt:lpstr>Using Sobel edge masks</vt:lpstr>
      <vt:lpstr>Another example</vt:lpstr>
      <vt:lpstr>Exercise 3.3a: Example for intensity gradient calculation</vt:lpstr>
      <vt:lpstr>Answer 3.3a</vt:lpstr>
      <vt:lpstr>Answer 3.3b Find edge of real images (tested on octave too)</vt:lpstr>
      <vt:lpstr>Image filtering You may design a mask for Low pass filtering (smoothing filter) </vt:lpstr>
      <vt:lpstr>Other image processing operators</vt:lpstr>
      <vt:lpstr>PowerPoint Presentation</vt:lpstr>
      <vt:lpstr>PowerPoint Presentation</vt:lpstr>
      <vt:lpstr>Exercise 3.4 low pass filtering</vt:lpstr>
      <vt:lpstr>Answer: Exercise 3.4</vt:lpstr>
      <vt:lpstr>  Answer worksheet 3.5 Smooth an image kernal size is 11x11</vt:lpstr>
      <vt:lpstr>Worksheet 3.5 </vt:lpstr>
      <vt:lpstr>A small summary</vt:lpstr>
      <vt:lpstr>A more formal smoothing  filter is the Gaussian filter</vt:lpstr>
      <vt:lpstr>Properties of Gaussian (Normal) distribution </vt:lpstr>
      <vt:lpstr>Gaussian (Normal) functions 1D,2D</vt:lpstr>
      <vt:lpstr>Intuition of Gaussian (Normal) distribution?</vt:lpstr>
      <vt:lpstr>To generate a discrete (2N+1)x(2N+1) Gaussian mask for image processing</vt:lpstr>
      <vt:lpstr>Gaussian Masks calculated by Matlab </vt:lpstr>
      <vt:lpstr>Exercise 3.6</vt:lpstr>
      <vt:lpstr>Exercise 3.7</vt:lpstr>
      <vt:lpstr>Result of smoothing an image by a Gaussian filter</vt:lpstr>
      <vt:lpstr>Laplacian filter  </vt:lpstr>
      <vt:lpstr>Second order edge  detection method</vt:lpstr>
      <vt:lpstr>Edge detection using second order gradient (Lapalcian)2I=G(G(I))=0</vt:lpstr>
      <vt:lpstr>Result of applying second order filter (Laplacian filter)</vt:lpstr>
      <vt:lpstr>2I calculation by convolution*</vt:lpstr>
      <vt:lpstr>Noise removal using Gaussian</vt:lpstr>
      <vt:lpstr>LOG (Laplacian of Gaussian) Put smoothing and edge detection together for better performance. Second order differentiation of Gaussian Application: smoothing and edge finding at one go</vt:lpstr>
      <vt:lpstr>How to get the LOG (Laplacian of Gaussian) mask?</vt:lpstr>
      <vt:lpstr>2nd derivative of G (x,y)=2G(x,y) =Laplacian of Gaussian (LoG)</vt:lpstr>
      <vt:lpstr>Laplacian of Gaussian (LOG) method -- LOG is a 2nd order differentiation mask</vt:lpstr>
      <vt:lpstr>Laplacian of Gaussian (LOG) by excel (cut and paste to excel to view plot)</vt:lpstr>
      <vt:lpstr>Method to reduce noise:  Laplacian of Gaussian (LOG) method</vt:lpstr>
      <vt:lpstr>Canny Edge Detector</vt:lpstr>
      <vt:lpstr>Motivation </vt:lpstr>
      <vt:lpstr>Goal</vt:lpstr>
      <vt:lpstr>Canny Edge Detector</vt:lpstr>
      <vt:lpstr>1st stage: Noise Reduction</vt:lpstr>
      <vt:lpstr>2nd stage: Find intensity gradient</vt:lpstr>
      <vt:lpstr>2nd stage: Find intensity gradient</vt:lpstr>
      <vt:lpstr>3rd stage: Non-maximum suppression</vt:lpstr>
      <vt:lpstr>3rd stage: Non-maximum suppression</vt:lpstr>
      <vt:lpstr>3rd stage: Non-maximum suppression</vt:lpstr>
      <vt:lpstr>3rd stage: Non-maximum suppression</vt:lpstr>
      <vt:lpstr>4th stage: Hysteresis Thresholding</vt:lpstr>
      <vt:lpstr>4th stage: Hysteresis Thresholding</vt:lpstr>
      <vt:lpstr>4th stage: Hysteresis Thresholding</vt:lpstr>
      <vt:lpstr>Worksheet 3.6</vt:lpstr>
      <vt:lpstr>OpenCV</vt:lpstr>
      <vt:lpstr>Writing your own Canny edge detector</vt:lpstr>
      <vt:lpstr>Conclusion</vt:lpstr>
      <vt:lpstr>Appendix</vt:lpstr>
      <vt:lpstr>1d and 2d</vt:lpstr>
      <vt:lpstr>Obtain a LOG mask by DoF Difference of Gaussian </vt:lpstr>
      <vt:lpstr>Intuition DoG (Difference of Gaussian) and  LoG (Laplacian of Gaussian)</vt:lpstr>
      <vt:lpstr>Applying DOG Difference of Gaussian</vt:lpstr>
      <vt:lpstr>PowerPoint Presentation</vt:lpstr>
      <vt:lpstr>Use excel to plot a Gaussian distribution  (cut and paste to excel to view plot)</vt:lpstr>
      <vt:lpstr>Cmsc5711, Tutorial 3.1</vt:lpstr>
      <vt:lpstr>Answer Tutorial 3.1</vt:lpstr>
      <vt:lpstr>Tutorial 3.2: Find horizontal edge image e_x=I*h_x and vertical edge image e_y=I*h_y</vt:lpstr>
      <vt:lpstr>Answer: Tutorial 3.2 </vt:lpstr>
      <vt:lpstr>Tutorial 3.3: Intensity gradient of an image</vt:lpstr>
      <vt:lpstr>Answer: Tutorial 3.3: Intensity gradient of an image</vt:lpstr>
      <vt:lpstr>Tutorial 3.4:Can you comment on what is the function of this convolution?</vt:lpstr>
      <vt:lpstr>Answer 3.4:Can you comment on what is the function of this convolution?</vt:lpstr>
      <vt:lpstr>Tutorial 3.5: Example for intensity gradient calculation</vt:lpstr>
      <vt:lpstr>Answer: Tutorial 3.5: Example for intensity gradient calculation</vt:lpstr>
      <vt:lpstr>Tutorial 3.6</vt:lpstr>
      <vt:lpstr>Answer: 3.6</vt:lpstr>
      <vt:lpstr>Tutorial 3.7</vt:lpstr>
      <vt:lpstr>Answer: Exercise 3.7</vt:lpstr>
      <vt:lpstr>Worksheet 3.8</vt:lpstr>
      <vt:lpstr>Answer: tutorial 3.8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 Based Pose Estimation Techniques and Applications</dc:title>
  <dc:creator>kin hong Wong</dc:creator>
  <cp:lastModifiedBy>khwong</cp:lastModifiedBy>
  <cp:revision>341</cp:revision>
  <cp:lastPrinted>2014-01-14T09:32:12Z</cp:lastPrinted>
  <dcterms:created xsi:type="dcterms:W3CDTF">1995-06-17T23:31:02Z</dcterms:created>
  <dcterms:modified xsi:type="dcterms:W3CDTF">2017-01-18T02:46:28Z</dcterms:modified>
</cp:coreProperties>
</file>